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26" r:id="rId2"/>
    <p:sldId id="514" r:id="rId3"/>
    <p:sldId id="354" r:id="rId4"/>
    <p:sldId id="487" r:id="rId5"/>
    <p:sldId id="382" r:id="rId6"/>
    <p:sldId id="369" r:id="rId7"/>
    <p:sldId id="318" r:id="rId8"/>
    <p:sldId id="307" r:id="rId9"/>
    <p:sldId id="348" r:id="rId10"/>
    <p:sldId id="349" r:id="rId11"/>
    <p:sldId id="327" r:id="rId12"/>
    <p:sldId id="518" r:id="rId13"/>
    <p:sldId id="402" r:id="rId14"/>
    <p:sldId id="404" r:id="rId15"/>
    <p:sldId id="405" r:id="rId16"/>
    <p:sldId id="449" r:id="rId17"/>
    <p:sldId id="456" r:id="rId18"/>
    <p:sldId id="325" r:id="rId19"/>
    <p:sldId id="371" r:id="rId20"/>
    <p:sldId id="519" r:id="rId21"/>
    <p:sldId id="490" r:id="rId22"/>
    <p:sldId id="391" r:id="rId23"/>
    <p:sldId id="359" r:id="rId24"/>
    <p:sldId id="360" r:id="rId25"/>
    <p:sldId id="460" r:id="rId26"/>
    <p:sldId id="461" r:id="rId27"/>
    <p:sldId id="462" r:id="rId28"/>
    <p:sldId id="463" r:id="rId29"/>
    <p:sldId id="464" r:id="rId30"/>
    <p:sldId id="465" r:id="rId31"/>
    <p:sldId id="361" r:id="rId32"/>
    <p:sldId id="521" r:id="rId33"/>
    <p:sldId id="525" r:id="rId34"/>
    <p:sldId id="319" r:id="rId35"/>
    <p:sldId id="493" r:id="rId36"/>
    <p:sldId id="494" r:id="rId37"/>
    <p:sldId id="496" r:id="rId38"/>
    <p:sldId id="497" r:id="rId39"/>
    <p:sldId id="498" r:id="rId40"/>
    <p:sldId id="499" r:id="rId41"/>
    <p:sldId id="500" r:id="rId42"/>
    <p:sldId id="524" r:id="rId43"/>
  </p:sldIdLst>
  <p:sldSz cx="9144000" cy="6858000" type="screen4x3"/>
  <p:notesSz cx="6797675" cy="9926638"/>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33"/>
    <a:srgbClr val="3333CC"/>
    <a:srgbClr val="669900"/>
    <a:srgbClr val="FF0000"/>
    <a:srgbClr val="DDDDDD"/>
    <a:srgbClr val="FFFF00"/>
    <a:srgbClr val="FFCC00"/>
    <a:srgbClr val="D8D0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900" autoAdjust="0"/>
    <p:restoredTop sz="84615" autoAdjust="0"/>
  </p:normalViewPr>
  <p:slideViewPr>
    <p:cSldViewPr>
      <p:cViewPr varScale="1">
        <p:scale>
          <a:sx n="67" d="100"/>
          <a:sy n="67" d="100"/>
        </p:scale>
        <p:origin x="1212" y="3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GB" altLang="en-US"/>
          </a:p>
        </p:txBody>
      </p:sp>
      <p:sp>
        <p:nvSpPr>
          <p:cNvPr id="186371" name="Rectangle 3"/>
          <p:cNvSpPr>
            <a:spLocks noGrp="1" noChangeArrowheads="1"/>
          </p:cNvSpPr>
          <p:nvPr>
            <p:ph type="dt" sz="quarter" idx="1"/>
          </p:nvPr>
        </p:nvSpPr>
        <p:spPr bwMode="auto">
          <a:xfrm>
            <a:off x="3849688"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EDE0259F-2A15-490B-87A3-0FC1A0F77CCF}" type="datetimeFigureOut">
              <a:rPr lang="en-GB" altLang="en-US"/>
              <a:pPr>
                <a:defRPr/>
              </a:pPr>
              <a:t>05/10/2020</a:t>
            </a:fld>
            <a:endParaRPr lang="en-GB" altLang="en-US"/>
          </a:p>
        </p:txBody>
      </p:sp>
      <p:sp>
        <p:nvSpPr>
          <p:cNvPr id="186372" name="Rectangle 4"/>
          <p:cNvSpPr>
            <a:spLocks noGrp="1" noChangeArrowheads="1"/>
          </p:cNvSpPr>
          <p:nvPr>
            <p:ph type="ftr" sz="quarter" idx="2"/>
          </p:nvPr>
        </p:nvSpPr>
        <p:spPr bwMode="auto">
          <a:xfrm>
            <a:off x="0"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GB" altLang="en-US"/>
          </a:p>
        </p:txBody>
      </p:sp>
      <p:sp>
        <p:nvSpPr>
          <p:cNvPr id="186373" name="Rectangle 5"/>
          <p:cNvSpPr>
            <a:spLocks noGrp="1" noChangeArrowheads="1"/>
          </p:cNvSpPr>
          <p:nvPr>
            <p:ph type="sldNum" sz="quarter" idx="3"/>
          </p:nvPr>
        </p:nvSpPr>
        <p:spPr bwMode="auto">
          <a:xfrm>
            <a:off x="3849688"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2BE36CCF-40C0-4BC0-9C0C-D3CAE6654D84}" type="slidenum">
              <a:rPr lang="en-GB" altLang="en-US"/>
              <a:pPr>
                <a:defRPr/>
              </a:pPr>
              <a:t>‹#›</a:t>
            </a:fld>
            <a:endParaRPr lang="en-GB" altLang="en-US"/>
          </a:p>
        </p:txBody>
      </p:sp>
    </p:spTree>
    <p:extLst>
      <p:ext uri="{BB962C8B-B14F-4D97-AF65-F5344CB8AC3E}">
        <p14:creationId xmlns:p14="http://schemas.microsoft.com/office/powerpoint/2010/main" val="432609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11267"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83972"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270"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11271"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28CCED98-D74A-4905-BC8A-E5F0C8C1D3C8}" type="slidenum">
              <a:rPr lang="en-GB"/>
              <a:pPr>
                <a:defRPr/>
              </a:pPr>
              <a:t>‹#›</a:t>
            </a:fld>
            <a:endParaRPr lang="en-GB" dirty="0"/>
          </a:p>
        </p:txBody>
      </p:sp>
    </p:spTree>
    <p:extLst>
      <p:ext uri="{BB962C8B-B14F-4D97-AF65-F5344CB8AC3E}">
        <p14:creationId xmlns:p14="http://schemas.microsoft.com/office/powerpoint/2010/main" val="581043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bto.org/our-science/projects/birdatlas/about/mak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onbio.onlinelibrary.wiley.com/doi/pdf/10.1111/cobi.13434?casa_token=OsEPTHC1GCYAAAAA:Pi9GDzwBbgfmNnsas-2fHbMcAopGKr8RsVscVkHYGrQojxBgBX7i5Z3KV7WjOZ5f7MpdP7EPGei28A"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917575" y="744538"/>
            <a:ext cx="4962525" cy="3722687"/>
          </a:xfrm>
          <a:ln/>
        </p:spPr>
      </p:sp>
      <p:sp>
        <p:nvSpPr>
          <p:cNvPr id="86019" name="Notes Placeholder 2"/>
          <p:cNvSpPr>
            <a:spLocks noGrp="1"/>
          </p:cNvSpPr>
          <p:nvPr>
            <p:ph type="body" idx="1"/>
          </p:nvPr>
        </p:nvSpPr>
        <p:spPr>
          <a:noFill/>
          <a:ln/>
        </p:spPr>
        <p:txBody>
          <a:bodyPr/>
          <a:lstStyle/>
          <a:p>
            <a:pPr eaLnBrk="1" hangingPunct="1">
              <a:spcBef>
                <a:spcPct val="0"/>
              </a:spcBef>
            </a:pPr>
            <a:endParaRPr lang="en-US" altLang="en-US" dirty="0"/>
          </a:p>
        </p:txBody>
      </p:sp>
      <p:sp>
        <p:nvSpPr>
          <p:cNvPr id="32772" name="Slide Number Placeholder 3"/>
          <p:cNvSpPr txBox="1">
            <a:spLocks noGrp="1"/>
          </p:cNvSpPr>
          <p:nvPr/>
        </p:nvSpPr>
        <p:spPr bwMode="auto">
          <a:xfrm>
            <a:off x="3849688" y="9428163"/>
            <a:ext cx="2946400" cy="496887"/>
          </a:xfrm>
          <a:prstGeom prst="rect">
            <a:avLst/>
          </a:prstGeom>
          <a:noFill/>
          <a:ln>
            <a:miter lim="800000"/>
            <a:headEnd/>
            <a:tailEnd/>
          </a:ln>
        </p:spPr>
        <p:txBody>
          <a:bodyPr anchor="b"/>
          <a:lstStyle/>
          <a:p>
            <a:pPr algn="r">
              <a:defRPr/>
            </a:pPr>
            <a:fld id="{D03FD3AD-CD7F-4BE6-958C-EF04E9F8A42B}" type="slidenum">
              <a:rPr lang="en-GB" sz="1200">
                <a:latin typeface="+mn-lt"/>
              </a:rPr>
              <a:pPr algn="r">
                <a:defRPr/>
              </a:pPr>
              <a:t>1</a:t>
            </a:fld>
            <a:endParaRPr lang="en-GB" sz="1200" dirty="0">
              <a:latin typeface="+mn-lt"/>
            </a:endParaRPr>
          </a:p>
        </p:txBody>
      </p:sp>
    </p:spTree>
    <p:extLst>
      <p:ext uri="{BB962C8B-B14F-4D97-AF65-F5344CB8AC3E}">
        <p14:creationId xmlns:p14="http://schemas.microsoft.com/office/powerpoint/2010/main" val="984615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917575" y="744538"/>
            <a:ext cx="4962525" cy="3722687"/>
          </a:xfrm>
          <a:ln/>
        </p:spPr>
      </p:sp>
      <p:sp>
        <p:nvSpPr>
          <p:cNvPr id="97283" name="Notes Placeholder 2"/>
          <p:cNvSpPr>
            <a:spLocks noGrp="1"/>
          </p:cNvSpPr>
          <p:nvPr>
            <p:ph type="body" idx="1"/>
          </p:nvPr>
        </p:nvSpPr>
        <p:spPr>
          <a:noFill/>
          <a:ln/>
        </p:spPr>
        <p:txBody>
          <a:bodyPr/>
          <a:lstStyle/>
          <a:p>
            <a:endParaRPr lang="en-US" altLang="en-US"/>
          </a:p>
        </p:txBody>
      </p:sp>
      <p:sp>
        <p:nvSpPr>
          <p:cNvPr id="97284" name="Slide Number Placeholder 3"/>
          <p:cNvSpPr>
            <a:spLocks noGrp="1"/>
          </p:cNvSpPr>
          <p:nvPr>
            <p:ph type="sldNum" sz="quarter" idx="5"/>
          </p:nvPr>
        </p:nvSpPr>
        <p:spPr>
          <a:noFill/>
        </p:spPr>
        <p:txBody>
          <a:bodyPr/>
          <a:lstStyle/>
          <a:p>
            <a:fld id="{C269E238-1C68-481E-BBDF-D4BAE5745D5E}" type="slidenum">
              <a:rPr lang="en-GB" altLang="en-US" smtClean="0"/>
              <a:pPr/>
              <a:t>13</a:t>
            </a:fld>
            <a:endParaRPr lang="en-GB" altLang="en-US"/>
          </a:p>
        </p:txBody>
      </p:sp>
    </p:spTree>
    <p:extLst>
      <p:ext uri="{BB962C8B-B14F-4D97-AF65-F5344CB8AC3E}">
        <p14:creationId xmlns:p14="http://schemas.microsoft.com/office/powerpoint/2010/main" val="2489876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917575" y="744538"/>
            <a:ext cx="4962525" cy="3722687"/>
          </a:xfrm>
          <a:ln/>
        </p:spPr>
      </p:sp>
      <p:sp>
        <p:nvSpPr>
          <p:cNvPr id="98307" name="Notes Placeholder 2"/>
          <p:cNvSpPr>
            <a:spLocks noGrp="1"/>
          </p:cNvSpPr>
          <p:nvPr>
            <p:ph type="body" idx="1"/>
          </p:nvPr>
        </p:nvSpPr>
        <p:spPr>
          <a:noFill/>
          <a:ln/>
        </p:spPr>
        <p:txBody>
          <a:bodyPr/>
          <a:lstStyle/>
          <a:p>
            <a:endParaRPr lang="en-US" altLang="en-US"/>
          </a:p>
        </p:txBody>
      </p:sp>
      <p:sp>
        <p:nvSpPr>
          <p:cNvPr id="98308" name="Slide Number Placeholder 3"/>
          <p:cNvSpPr txBox="1">
            <a:spLocks noGrp="1"/>
          </p:cNvSpPr>
          <p:nvPr/>
        </p:nvSpPr>
        <p:spPr bwMode="auto">
          <a:xfrm>
            <a:off x="3849688" y="9428163"/>
            <a:ext cx="2946400" cy="496887"/>
          </a:xfrm>
          <a:prstGeom prst="rect">
            <a:avLst/>
          </a:prstGeom>
          <a:noFill/>
          <a:ln w="9525">
            <a:noFill/>
            <a:miter lim="800000"/>
            <a:headEnd/>
            <a:tailEnd/>
          </a:ln>
        </p:spPr>
        <p:txBody>
          <a:bodyPr anchor="b"/>
          <a:lstStyle/>
          <a:p>
            <a:pPr algn="r"/>
            <a:fld id="{964F6E65-AD52-4A55-B241-15B526DA3FDD}" type="slidenum">
              <a:rPr lang="en-GB" altLang="en-US" sz="1200"/>
              <a:pPr algn="r"/>
              <a:t>14</a:t>
            </a:fld>
            <a:endParaRPr lang="en-GB" altLang="en-US" sz="1200"/>
          </a:p>
        </p:txBody>
      </p:sp>
    </p:spTree>
    <p:extLst>
      <p:ext uri="{BB962C8B-B14F-4D97-AF65-F5344CB8AC3E}">
        <p14:creationId xmlns:p14="http://schemas.microsoft.com/office/powerpoint/2010/main" val="4153180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917575" y="744538"/>
            <a:ext cx="4962525" cy="3722687"/>
          </a:xfrm>
          <a:ln/>
        </p:spPr>
      </p:sp>
      <p:sp>
        <p:nvSpPr>
          <p:cNvPr id="99331" name="Notes Placeholder 2"/>
          <p:cNvSpPr>
            <a:spLocks noGrp="1"/>
          </p:cNvSpPr>
          <p:nvPr>
            <p:ph type="body" idx="1"/>
          </p:nvPr>
        </p:nvSpPr>
        <p:spPr>
          <a:noFill/>
          <a:ln/>
        </p:spPr>
        <p:txBody>
          <a:bodyPr/>
          <a:lstStyle/>
          <a:p>
            <a:endParaRPr lang="en-US" altLang="en-US"/>
          </a:p>
        </p:txBody>
      </p:sp>
      <p:sp>
        <p:nvSpPr>
          <p:cNvPr id="99332" name="Slide Number Placeholder 3"/>
          <p:cNvSpPr txBox="1">
            <a:spLocks noGrp="1"/>
          </p:cNvSpPr>
          <p:nvPr/>
        </p:nvSpPr>
        <p:spPr bwMode="auto">
          <a:xfrm>
            <a:off x="3849688" y="9428163"/>
            <a:ext cx="2946400" cy="496887"/>
          </a:xfrm>
          <a:prstGeom prst="rect">
            <a:avLst/>
          </a:prstGeom>
          <a:noFill/>
          <a:ln w="9525">
            <a:noFill/>
            <a:miter lim="800000"/>
            <a:headEnd/>
            <a:tailEnd/>
          </a:ln>
        </p:spPr>
        <p:txBody>
          <a:bodyPr anchor="b"/>
          <a:lstStyle/>
          <a:p>
            <a:pPr algn="r"/>
            <a:fld id="{2A980170-DC71-41B0-A46B-1565A588636E}" type="slidenum">
              <a:rPr lang="en-GB" altLang="en-US" sz="1200"/>
              <a:pPr algn="r"/>
              <a:t>15</a:t>
            </a:fld>
            <a:endParaRPr lang="en-GB" altLang="en-US" sz="1200"/>
          </a:p>
        </p:txBody>
      </p:sp>
    </p:spTree>
    <p:extLst>
      <p:ext uri="{BB962C8B-B14F-4D97-AF65-F5344CB8AC3E}">
        <p14:creationId xmlns:p14="http://schemas.microsoft.com/office/powerpoint/2010/main" val="3250454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917575" y="744538"/>
            <a:ext cx="4962525" cy="3722687"/>
          </a:xfrm>
          <a:ln/>
        </p:spPr>
      </p:sp>
      <p:sp>
        <p:nvSpPr>
          <p:cNvPr id="100355" name="Rectangle 3"/>
          <p:cNvSpPr>
            <a:spLocks noGrp="1" noChangeArrowheads="1"/>
          </p:cNvSpPr>
          <p:nvPr>
            <p:ph type="body" idx="1"/>
          </p:nvPr>
        </p:nvSpPr>
        <p:spPr>
          <a:noFill/>
          <a:ln/>
        </p:spPr>
        <p:txBody>
          <a:bodyPr/>
          <a:lstStyle/>
          <a:p>
            <a:r>
              <a:rPr lang="en-GB" altLang="en-US" dirty="0"/>
              <a:t>http://www.ceh.ac.uk/news/news_archive/Butterflypopulationsthreatenedbydroughtandlandscapefragmentation.html</a:t>
            </a:r>
          </a:p>
        </p:txBody>
      </p:sp>
    </p:spTree>
    <p:extLst>
      <p:ext uri="{BB962C8B-B14F-4D97-AF65-F5344CB8AC3E}">
        <p14:creationId xmlns:p14="http://schemas.microsoft.com/office/powerpoint/2010/main" val="2068729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917575" y="744538"/>
            <a:ext cx="4962525" cy="3722687"/>
          </a:xfrm>
          <a:ln/>
        </p:spPr>
      </p:sp>
      <p:sp>
        <p:nvSpPr>
          <p:cNvPr id="99331" name="Notes Placeholder 2"/>
          <p:cNvSpPr>
            <a:spLocks noGrp="1"/>
          </p:cNvSpPr>
          <p:nvPr>
            <p:ph type="body" idx="1"/>
          </p:nvPr>
        </p:nvSpPr>
        <p:spPr>
          <a:ln/>
        </p:spPr>
        <p:txBody>
          <a:bodyPr/>
          <a:lstStyle/>
          <a:p>
            <a:pPr>
              <a:defRPr/>
            </a:pPr>
            <a:r>
              <a:rPr lang="en-GB" altLang="en-US" dirty="0"/>
              <a:t>From http://www.birds.cornell.edu/citscitoolkit/projects/rothamsted/insectsurvey/   (http://www.rothamsted.ac.uk/insect-survey/)</a:t>
            </a:r>
          </a:p>
          <a:p>
            <a:pPr>
              <a:defRPr/>
            </a:pPr>
            <a:endParaRPr lang="en-GB" altLang="en-US" dirty="0"/>
          </a:p>
          <a:p>
            <a:pPr>
              <a:defRPr/>
            </a:pPr>
            <a:r>
              <a:rPr lang="en-GB" altLang="en-US" dirty="0" err="1"/>
              <a:t>Rothamsted</a:t>
            </a:r>
            <a:r>
              <a:rPr lang="en-GB" altLang="en-US" dirty="0"/>
              <a:t> Research is the oldest agricultural research station in the world. It is internationally recognised for its long history of entomological studies, including the </a:t>
            </a:r>
            <a:r>
              <a:rPr lang="en-GB" altLang="en-US" dirty="0" err="1"/>
              <a:t>Rothamsted</a:t>
            </a:r>
            <a:r>
              <a:rPr lang="en-GB" altLang="en-US" dirty="0"/>
              <a:t> Insect Survey which has operated a national network of light traps since 1968. Most of the traps are operated by volunteers, with approximately 90 traps running each year. Altogether, over 460 sites have run for a minimum of one year and 54 have operated for at least 15 years. This has become one of the world’s largest and broadest contemporary insect biodiversity databases, with over 12 million individual macro-moth records. These records are used for fundamental ecological research, linking the effects of land use and climate change with population and distribution changes of common British moths. Recently, data have been used to show dramatic declines and changes in distribution for many common species throughout the UK.</a:t>
            </a:r>
          </a:p>
        </p:txBody>
      </p:sp>
      <p:sp>
        <p:nvSpPr>
          <p:cNvPr id="101380" name="Slide Number Placeholder 3"/>
          <p:cNvSpPr txBox="1">
            <a:spLocks noGrp="1"/>
          </p:cNvSpPr>
          <p:nvPr/>
        </p:nvSpPr>
        <p:spPr bwMode="auto">
          <a:xfrm>
            <a:off x="3849688" y="9428163"/>
            <a:ext cx="2946400" cy="496887"/>
          </a:xfrm>
          <a:prstGeom prst="rect">
            <a:avLst/>
          </a:prstGeom>
          <a:noFill/>
          <a:ln w="9525">
            <a:noFill/>
            <a:miter lim="800000"/>
            <a:headEnd/>
            <a:tailEnd/>
          </a:ln>
        </p:spPr>
        <p:txBody>
          <a:bodyPr anchor="b"/>
          <a:lstStyle/>
          <a:p>
            <a:pPr algn="r"/>
            <a:fld id="{DCE24045-4112-4C8C-8AEF-35D247E2F6B8}" type="slidenum">
              <a:rPr lang="en-GB" altLang="en-US" sz="1200"/>
              <a:pPr algn="r"/>
              <a:t>17</a:t>
            </a:fld>
            <a:endParaRPr lang="en-GB" altLang="en-US" sz="1200"/>
          </a:p>
        </p:txBody>
      </p:sp>
    </p:spTree>
    <p:extLst>
      <p:ext uri="{BB962C8B-B14F-4D97-AF65-F5344CB8AC3E}">
        <p14:creationId xmlns:p14="http://schemas.microsoft.com/office/powerpoint/2010/main" val="354233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A416EB99-BBE2-4BE6-857D-77C9A1FDDDA1}" type="slidenum">
              <a:rPr lang="en-GB" altLang="en-US" smtClean="0"/>
              <a:pPr/>
              <a:t>18</a:t>
            </a:fld>
            <a:endParaRPr lang="en-GB" altLang="en-US"/>
          </a:p>
        </p:txBody>
      </p:sp>
      <p:sp>
        <p:nvSpPr>
          <p:cNvPr id="102403" name="Rectangle 2"/>
          <p:cNvSpPr>
            <a:spLocks noGrp="1" noRot="1" noChangeAspect="1" noChangeArrowheads="1" noTextEdit="1"/>
          </p:cNvSpPr>
          <p:nvPr>
            <p:ph type="sldImg"/>
          </p:nvPr>
        </p:nvSpPr>
        <p:spPr>
          <a:xfrm>
            <a:off x="917575" y="744538"/>
            <a:ext cx="4962525" cy="3722687"/>
          </a:xfrm>
          <a:ln/>
        </p:spPr>
      </p:sp>
      <p:sp>
        <p:nvSpPr>
          <p:cNvPr id="102404"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3850259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49688" y="9428163"/>
            <a:ext cx="2946400" cy="496887"/>
          </a:xfrm>
          <a:prstGeom prst="rect">
            <a:avLst/>
          </a:prstGeom>
          <a:noFill/>
          <a:ln w="9525">
            <a:noFill/>
            <a:miter lim="800000"/>
            <a:headEnd/>
            <a:tailEnd/>
          </a:ln>
        </p:spPr>
        <p:txBody>
          <a:bodyPr anchor="b"/>
          <a:lstStyle/>
          <a:p>
            <a:pPr algn="r"/>
            <a:fld id="{29FB7858-5FDF-49A0-B80C-CDE9D7C152C9}" type="slidenum">
              <a:rPr lang="en-GB" altLang="en-US" sz="1200"/>
              <a:pPr algn="r"/>
              <a:t>19</a:t>
            </a:fld>
            <a:endParaRPr lang="en-GB" altLang="en-US" sz="1200"/>
          </a:p>
        </p:txBody>
      </p:sp>
      <p:sp>
        <p:nvSpPr>
          <p:cNvPr id="103427" name="Rectangle 2"/>
          <p:cNvSpPr>
            <a:spLocks noGrp="1" noRot="1" noChangeAspect="1" noChangeArrowheads="1" noTextEdit="1"/>
          </p:cNvSpPr>
          <p:nvPr>
            <p:ph type="sldImg"/>
          </p:nvPr>
        </p:nvSpPr>
        <p:spPr>
          <a:xfrm>
            <a:off x="917575" y="744538"/>
            <a:ext cx="4962525" cy="3722687"/>
          </a:xfrm>
          <a:ln/>
        </p:spPr>
      </p:sp>
      <p:sp>
        <p:nvSpPr>
          <p:cNvPr id="103428"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3674183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xfrm>
            <a:off x="917575" y="744538"/>
            <a:ext cx="4962525" cy="3722687"/>
          </a:xfrm>
          <a:ln/>
        </p:spPr>
      </p:sp>
      <p:sp>
        <p:nvSpPr>
          <p:cNvPr id="89091" name="Notes Placeholder 2"/>
          <p:cNvSpPr>
            <a:spLocks noGrp="1"/>
          </p:cNvSpPr>
          <p:nvPr>
            <p:ph type="body" idx="1"/>
          </p:nvPr>
        </p:nvSpPr>
        <p:spPr>
          <a:noFill/>
          <a:ln/>
        </p:spPr>
        <p:txBody>
          <a:bodyPr/>
          <a:lstStyle/>
          <a:p>
            <a:endParaRPr lang="en-US" altLang="en-US" dirty="0"/>
          </a:p>
        </p:txBody>
      </p:sp>
      <p:sp>
        <p:nvSpPr>
          <p:cNvPr id="89092" name="Slide Number Placeholder 3"/>
          <p:cNvSpPr>
            <a:spLocks noGrp="1"/>
          </p:cNvSpPr>
          <p:nvPr>
            <p:ph type="sldNum" sz="quarter" idx="5"/>
          </p:nvPr>
        </p:nvSpPr>
        <p:spPr>
          <a:noFill/>
        </p:spPr>
        <p:txBody>
          <a:bodyPr/>
          <a:lstStyle/>
          <a:p>
            <a:fld id="{A729CB1A-FB61-41BA-9790-9AC176FD2011}" type="slidenum">
              <a:rPr lang="en-GB" altLang="en-US" smtClean="0"/>
              <a:pPr/>
              <a:t>21</a:t>
            </a:fld>
            <a:endParaRPr lang="en-GB" altLang="en-US"/>
          </a:p>
        </p:txBody>
      </p:sp>
    </p:spTree>
    <p:extLst>
      <p:ext uri="{BB962C8B-B14F-4D97-AF65-F5344CB8AC3E}">
        <p14:creationId xmlns:p14="http://schemas.microsoft.com/office/powerpoint/2010/main" val="182257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xfrm>
            <a:off x="917575" y="744538"/>
            <a:ext cx="4962525" cy="3722687"/>
          </a:xfrm>
          <a:ln/>
        </p:spPr>
      </p:sp>
      <p:sp>
        <p:nvSpPr>
          <p:cNvPr id="104451" name="Notes Placeholder 2"/>
          <p:cNvSpPr>
            <a:spLocks noGrp="1"/>
          </p:cNvSpPr>
          <p:nvPr>
            <p:ph type="body" idx="1"/>
          </p:nvPr>
        </p:nvSpPr>
        <p:spPr>
          <a:noFill/>
          <a:ln/>
        </p:spPr>
        <p:txBody>
          <a:bodyPr/>
          <a:lstStyle/>
          <a:p>
            <a:endParaRPr lang="en-US" altLang="en-US"/>
          </a:p>
        </p:txBody>
      </p:sp>
      <p:sp>
        <p:nvSpPr>
          <p:cNvPr id="104452" name="Slide Number Placeholder 3"/>
          <p:cNvSpPr>
            <a:spLocks noGrp="1"/>
          </p:cNvSpPr>
          <p:nvPr>
            <p:ph type="sldNum" sz="quarter" idx="5"/>
          </p:nvPr>
        </p:nvSpPr>
        <p:spPr>
          <a:noFill/>
        </p:spPr>
        <p:txBody>
          <a:bodyPr/>
          <a:lstStyle/>
          <a:p>
            <a:fld id="{6AD93627-EFD6-424A-8CFC-7F4D6C979D58}" type="slidenum">
              <a:rPr lang="en-GB" altLang="en-US" smtClean="0"/>
              <a:pPr/>
              <a:t>22</a:t>
            </a:fld>
            <a:endParaRPr lang="en-GB" altLang="en-US"/>
          </a:p>
        </p:txBody>
      </p:sp>
    </p:spTree>
    <p:extLst>
      <p:ext uri="{BB962C8B-B14F-4D97-AF65-F5344CB8AC3E}">
        <p14:creationId xmlns:p14="http://schemas.microsoft.com/office/powerpoint/2010/main" val="4005473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917575" y="744538"/>
            <a:ext cx="4962525" cy="3722687"/>
          </a:xfrm>
          <a:ln/>
        </p:spPr>
      </p:sp>
      <p:sp>
        <p:nvSpPr>
          <p:cNvPr id="105475" name="Rectangle 3"/>
          <p:cNvSpPr>
            <a:spLocks noGrp="1" noChangeArrowheads="1"/>
          </p:cNvSpPr>
          <p:nvPr>
            <p:ph type="body" idx="1"/>
          </p:nvPr>
        </p:nvSpPr>
        <p:spPr>
          <a:noFill/>
          <a:ln/>
        </p:spPr>
        <p:txBody>
          <a:bodyPr/>
          <a:lstStyle/>
          <a:p>
            <a:endParaRPr lang="en-US" altLang="en-US"/>
          </a:p>
        </p:txBody>
      </p:sp>
    </p:spTree>
    <p:extLst>
      <p:ext uri="{BB962C8B-B14F-4D97-AF65-F5344CB8AC3E}">
        <p14:creationId xmlns:p14="http://schemas.microsoft.com/office/powerpoint/2010/main" val="3626492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A145E968-F3D2-481E-BA5E-F08F37E3E3CE}" type="slidenum">
              <a:rPr lang="en-GB" altLang="en-US" smtClean="0"/>
              <a:pPr/>
              <a:t>4</a:t>
            </a:fld>
            <a:endParaRPr lang="en-GB" altLang="en-US"/>
          </a:p>
        </p:txBody>
      </p:sp>
      <p:sp>
        <p:nvSpPr>
          <p:cNvPr id="88067" name="Rectangle 2"/>
          <p:cNvSpPr>
            <a:spLocks noGrp="1" noRot="1" noChangeAspect="1" noChangeArrowheads="1" noTextEdit="1"/>
          </p:cNvSpPr>
          <p:nvPr>
            <p:ph type="sldImg"/>
          </p:nvPr>
        </p:nvSpPr>
        <p:spPr>
          <a:xfrm>
            <a:off x="917575" y="744538"/>
            <a:ext cx="4964113" cy="3722687"/>
          </a:xfrm>
          <a:ln/>
        </p:spPr>
      </p:sp>
      <p:sp>
        <p:nvSpPr>
          <p:cNvPr id="88068" name="Rectangle 3"/>
          <p:cNvSpPr>
            <a:spLocks noGrp="1" noChangeArrowheads="1"/>
          </p:cNvSpPr>
          <p:nvPr>
            <p:ph type="body" idx="1"/>
          </p:nvPr>
        </p:nvSpPr>
        <p:spPr>
          <a:xfrm>
            <a:off x="906463" y="4714875"/>
            <a:ext cx="4984750" cy="4467225"/>
          </a:xfrm>
          <a:noFill/>
          <a:ln/>
        </p:spPr>
        <p:txBody>
          <a:bodyPr/>
          <a:lstStyle/>
          <a:p>
            <a:pPr eaLnBrk="1" hangingPunct="1"/>
            <a:endParaRPr lang="en-US" altLang="en-US"/>
          </a:p>
        </p:txBody>
      </p:sp>
    </p:spTree>
    <p:extLst>
      <p:ext uri="{BB962C8B-B14F-4D97-AF65-F5344CB8AC3E}">
        <p14:creationId xmlns:p14="http://schemas.microsoft.com/office/powerpoint/2010/main" val="67279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917575" y="744538"/>
            <a:ext cx="4962525" cy="3722687"/>
          </a:xfrm>
          <a:ln/>
        </p:spPr>
      </p:sp>
      <p:sp>
        <p:nvSpPr>
          <p:cNvPr id="106499" name="Rectangle 3"/>
          <p:cNvSpPr>
            <a:spLocks noGrp="1" noChangeArrowheads="1"/>
          </p:cNvSpPr>
          <p:nvPr>
            <p:ph type="body" idx="1"/>
          </p:nvPr>
        </p:nvSpPr>
        <p:spPr>
          <a:noFill/>
          <a:ln/>
        </p:spPr>
        <p:txBody>
          <a:bodyPr/>
          <a:lstStyle/>
          <a:p>
            <a:endParaRPr lang="en-US" altLang="en-US"/>
          </a:p>
        </p:txBody>
      </p:sp>
    </p:spTree>
    <p:extLst>
      <p:ext uri="{BB962C8B-B14F-4D97-AF65-F5344CB8AC3E}">
        <p14:creationId xmlns:p14="http://schemas.microsoft.com/office/powerpoint/2010/main" val="99426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917575" y="744538"/>
            <a:ext cx="4962525" cy="3722687"/>
          </a:xfrm>
          <a:ln/>
        </p:spPr>
      </p:sp>
      <p:sp>
        <p:nvSpPr>
          <p:cNvPr id="107523" name="Rectangle 3"/>
          <p:cNvSpPr>
            <a:spLocks noGrp="1" noChangeArrowheads="1"/>
          </p:cNvSpPr>
          <p:nvPr>
            <p:ph type="body" idx="1"/>
          </p:nvPr>
        </p:nvSpPr>
        <p:spPr>
          <a:noFill/>
          <a:ln/>
        </p:spPr>
        <p:txBody>
          <a:bodyPr/>
          <a:lstStyle/>
          <a:p>
            <a:r>
              <a:rPr lang="en-US" altLang="en-US" dirty="0"/>
              <a:t>http://www.orthoptera.org.uk/recording</a:t>
            </a:r>
          </a:p>
        </p:txBody>
      </p:sp>
    </p:spTree>
    <p:extLst>
      <p:ext uri="{BB962C8B-B14F-4D97-AF65-F5344CB8AC3E}">
        <p14:creationId xmlns:p14="http://schemas.microsoft.com/office/powerpoint/2010/main" val="387384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7575" y="744538"/>
            <a:ext cx="4962525" cy="3722687"/>
          </a:xfrm>
          <a:ln/>
        </p:spPr>
      </p:sp>
      <p:sp>
        <p:nvSpPr>
          <p:cNvPr id="108547" name="Rectangle 3"/>
          <p:cNvSpPr>
            <a:spLocks noGrp="1" noChangeArrowheads="1"/>
          </p:cNvSpPr>
          <p:nvPr>
            <p:ph type="body" idx="1"/>
          </p:nvPr>
        </p:nvSpPr>
        <p:spPr>
          <a:noFill/>
          <a:ln/>
        </p:spPr>
        <p:txBody>
          <a:bodyPr/>
          <a:lstStyle/>
          <a:p>
            <a:endParaRPr lang="en-US" altLang="en-US"/>
          </a:p>
        </p:txBody>
      </p:sp>
    </p:spTree>
    <p:extLst>
      <p:ext uri="{BB962C8B-B14F-4D97-AF65-F5344CB8AC3E}">
        <p14:creationId xmlns:p14="http://schemas.microsoft.com/office/powerpoint/2010/main" val="3369483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917575" y="744538"/>
            <a:ext cx="4962525" cy="3722687"/>
          </a:xfrm>
          <a:ln/>
        </p:spPr>
      </p:sp>
      <p:sp>
        <p:nvSpPr>
          <p:cNvPr id="109571" name="Rectangle 3"/>
          <p:cNvSpPr>
            <a:spLocks noGrp="1" noChangeArrowheads="1"/>
          </p:cNvSpPr>
          <p:nvPr>
            <p:ph type="body" idx="1"/>
          </p:nvPr>
        </p:nvSpPr>
        <p:spPr>
          <a:noFill/>
          <a:ln/>
        </p:spPr>
        <p:txBody>
          <a:bodyPr/>
          <a:lstStyle/>
          <a:p>
            <a:endParaRPr lang="en-US" altLang="en-US" dirty="0"/>
          </a:p>
        </p:txBody>
      </p:sp>
    </p:spTree>
    <p:extLst>
      <p:ext uri="{BB962C8B-B14F-4D97-AF65-F5344CB8AC3E}">
        <p14:creationId xmlns:p14="http://schemas.microsoft.com/office/powerpoint/2010/main" val="454332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917575" y="744538"/>
            <a:ext cx="4962525" cy="3722687"/>
          </a:xfrm>
          <a:ln/>
        </p:spPr>
      </p:sp>
      <p:sp>
        <p:nvSpPr>
          <p:cNvPr id="110595" name="Rectangle 3"/>
          <p:cNvSpPr>
            <a:spLocks noGrp="1" noChangeArrowheads="1"/>
          </p:cNvSpPr>
          <p:nvPr>
            <p:ph type="body" idx="1"/>
          </p:nvPr>
        </p:nvSpPr>
        <p:spPr>
          <a:noFill/>
          <a:ln/>
        </p:spPr>
        <p:txBody>
          <a:bodyPr/>
          <a:lstStyle/>
          <a:p>
            <a:r>
              <a:rPr lang="en-US" altLang="en-US" dirty="0"/>
              <a:t>http://www.ispotnature.org/uk-and-ireland</a:t>
            </a:r>
          </a:p>
        </p:txBody>
      </p:sp>
    </p:spTree>
    <p:extLst>
      <p:ext uri="{BB962C8B-B14F-4D97-AF65-F5344CB8AC3E}">
        <p14:creationId xmlns:p14="http://schemas.microsoft.com/office/powerpoint/2010/main" val="726504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xfrm>
            <a:off x="917575" y="744538"/>
            <a:ext cx="4962525" cy="3722687"/>
          </a:xfrm>
          <a:ln/>
        </p:spPr>
      </p:sp>
      <p:sp>
        <p:nvSpPr>
          <p:cNvPr id="111619" name="Notes Placeholder 2"/>
          <p:cNvSpPr>
            <a:spLocks noGrp="1"/>
          </p:cNvSpPr>
          <p:nvPr>
            <p:ph type="body" idx="1"/>
          </p:nvPr>
        </p:nvSpPr>
        <p:spPr>
          <a:noFill/>
          <a:ln/>
        </p:spPr>
        <p:txBody>
          <a:bodyPr/>
          <a:lstStyle/>
          <a:p>
            <a:r>
              <a:rPr lang="en-GB" altLang="en-US" dirty="0"/>
              <a:t>http://www.brc.ac.uk/irecord/</a:t>
            </a:r>
          </a:p>
        </p:txBody>
      </p:sp>
      <p:sp>
        <p:nvSpPr>
          <p:cNvPr id="111620" name="Slide Number Placeholder 3"/>
          <p:cNvSpPr>
            <a:spLocks noGrp="1"/>
          </p:cNvSpPr>
          <p:nvPr>
            <p:ph type="sldNum" sz="quarter" idx="5"/>
          </p:nvPr>
        </p:nvSpPr>
        <p:spPr>
          <a:noFill/>
        </p:spPr>
        <p:txBody>
          <a:bodyPr/>
          <a:lstStyle/>
          <a:p>
            <a:fld id="{9CD7033B-5B34-435B-AD55-C0E37D6BE7A7}" type="slidenum">
              <a:rPr lang="en-GB" altLang="en-US" smtClean="0"/>
              <a:pPr/>
              <a:t>29</a:t>
            </a:fld>
            <a:endParaRPr lang="en-GB" altLang="en-US"/>
          </a:p>
        </p:txBody>
      </p:sp>
    </p:spTree>
    <p:extLst>
      <p:ext uri="{BB962C8B-B14F-4D97-AF65-F5344CB8AC3E}">
        <p14:creationId xmlns:p14="http://schemas.microsoft.com/office/powerpoint/2010/main" val="1002475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xfrm>
            <a:off x="917575" y="744538"/>
            <a:ext cx="4962525" cy="3722687"/>
          </a:xfrm>
          <a:ln/>
        </p:spPr>
      </p:sp>
      <p:sp>
        <p:nvSpPr>
          <p:cNvPr id="112643" name="Notes Placeholder 2"/>
          <p:cNvSpPr>
            <a:spLocks noGrp="1"/>
          </p:cNvSpPr>
          <p:nvPr>
            <p:ph type="body" idx="1"/>
          </p:nvPr>
        </p:nvSpPr>
        <p:spPr>
          <a:noFill/>
          <a:ln/>
        </p:spPr>
        <p:txBody>
          <a:bodyPr/>
          <a:lstStyle/>
          <a:p>
            <a:pPr eaLnBrk="1" hangingPunct="1">
              <a:spcBef>
                <a:spcPct val="0"/>
              </a:spcBef>
            </a:pPr>
            <a:r>
              <a:rPr lang="en-US" altLang="en-US" dirty="0"/>
              <a:t>http://www.indicia.org.uk/</a:t>
            </a:r>
          </a:p>
        </p:txBody>
      </p:sp>
      <p:sp>
        <p:nvSpPr>
          <p:cNvPr id="112644" name="Slide Number Placeholder 3"/>
          <p:cNvSpPr txBox="1">
            <a:spLocks noGrp="1"/>
          </p:cNvSpPr>
          <p:nvPr/>
        </p:nvSpPr>
        <p:spPr bwMode="auto">
          <a:xfrm>
            <a:off x="3849688" y="9428163"/>
            <a:ext cx="2946400" cy="496887"/>
          </a:xfrm>
          <a:prstGeom prst="rect">
            <a:avLst/>
          </a:prstGeom>
          <a:noFill/>
          <a:ln w="9525">
            <a:noFill/>
            <a:miter lim="800000"/>
            <a:headEnd/>
            <a:tailEnd/>
          </a:ln>
        </p:spPr>
        <p:txBody>
          <a:bodyPr anchor="b"/>
          <a:lstStyle/>
          <a:p>
            <a:pPr algn="r"/>
            <a:fld id="{F66638B3-8E6A-436C-832E-858F522071F5}" type="slidenum">
              <a:rPr lang="en-GB" altLang="en-US" sz="1200"/>
              <a:pPr algn="r"/>
              <a:t>30</a:t>
            </a:fld>
            <a:endParaRPr lang="en-GB" altLang="en-US" sz="1200"/>
          </a:p>
        </p:txBody>
      </p:sp>
    </p:spTree>
    <p:extLst>
      <p:ext uri="{BB962C8B-B14F-4D97-AF65-F5344CB8AC3E}">
        <p14:creationId xmlns:p14="http://schemas.microsoft.com/office/powerpoint/2010/main" val="4113446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917575" y="744538"/>
            <a:ext cx="4962525" cy="3722687"/>
          </a:xfrm>
          <a:ln/>
        </p:spPr>
      </p:sp>
      <p:sp>
        <p:nvSpPr>
          <p:cNvPr id="113667" name="Rectangle 3"/>
          <p:cNvSpPr>
            <a:spLocks noGrp="1" noChangeArrowheads="1"/>
          </p:cNvSpPr>
          <p:nvPr>
            <p:ph type="body" idx="1"/>
          </p:nvPr>
        </p:nvSpPr>
        <p:spPr>
          <a:noFill/>
          <a:ln/>
        </p:spPr>
        <p:txBody>
          <a:bodyPr/>
          <a:lstStyle/>
          <a:p>
            <a:endParaRPr lang="en-US" altLang="en-US"/>
          </a:p>
        </p:txBody>
      </p:sp>
    </p:spTree>
    <p:extLst>
      <p:ext uri="{BB962C8B-B14F-4D97-AF65-F5344CB8AC3E}">
        <p14:creationId xmlns:p14="http://schemas.microsoft.com/office/powerpoint/2010/main" val="257493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a:hlinkClick r:id="rId3"/>
              </a:rPr>
              <a:t>https://www.bto.org/our-science/projects/birdatlas/about/making</a:t>
            </a:r>
            <a:endParaRPr lang="en-US" dirty="0"/>
          </a:p>
        </p:txBody>
      </p:sp>
      <p:sp>
        <p:nvSpPr>
          <p:cNvPr id="4" name="Slide Number Placeholder 3"/>
          <p:cNvSpPr>
            <a:spLocks noGrp="1"/>
          </p:cNvSpPr>
          <p:nvPr>
            <p:ph type="sldNum" sz="quarter" idx="5"/>
          </p:nvPr>
        </p:nvSpPr>
        <p:spPr/>
        <p:txBody>
          <a:bodyPr/>
          <a:lstStyle/>
          <a:p>
            <a:pPr>
              <a:defRPr/>
            </a:pPr>
            <a:fld id="{28CCED98-D74A-4905-BC8A-E5F0C8C1D3C8}" type="slidenum">
              <a:rPr lang="en-GB" smtClean="0"/>
              <a:pPr>
                <a:defRPr/>
              </a:pPr>
              <a:t>33</a:t>
            </a:fld>
            <a:endParaRPr lang="en-GB" dirty="0"/>
          </a:p>
        </p:txBody>
      </p:sp>
    </p:spTree>
    <p:extLst>
      <p:ext uri="{BB962C8B-B14F-4D97-AF65-F5344CB8AC3E}">
        <p14:creationId xmlns:p14="http://schemas.microsoft.com/office/powerpoint/2010/main" val="2144654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7269D62B-3AC7-4072-B88B-66ABECB3C3B0}" type="slidenum">
              <a:rPr lang="en-GB" altLang="en-US" smtClean="0"/>
              <a:pPr/>
              <a:t>34</a:t>
            </a:fld>
            <a:endParaRPr lang="en-GB" altLang="en-US"/>
          </a:p>
        </p:txBody>
      </p:sp>
      <p:sp>
        <p:nvSpPr>
          <p:cNvPr id="115715" name="Rectangle 2"/>
          <p:cNvSpPr>
            <a:spLocks noGrp="1" noRot="1" noChangeAspect="1" noChangeArrowheads="1" noTextEdit="1"/>
          </p:cNvSpPr>
          <p:nvPr>
            <p:ph type="sldImg"/>
          </p:nvPr>
        </p:nvSpPr>
        <p:spPr>
          <a:xfrm>
            <a:off x="917575" y="744538"/>
            <a:ext cx="4962525" cy="3722687"/>
          </a:xfrm>
          <a:ln/>
        </p:spPr>
      </p:sp>
      <p:sp>
        <p:nvSpPr>
          <p:cNvPr id="115716"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286796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xfrm>
            <a:off x="917575" y="744538"/>
            <a:ext cx="4962525" cy="3722687"/>
          </a:xfrm>
          <a:ln/>
        </p:spPr>
      </p:sp>
      <p:sp>
        <p:nvSpPr>
          <p:cNvPr id="90115" name="Notes Placeholder 2"/>
          <p:cNvSpPr>
            <a:spLocks noGrp="1"/>
          </p:cNvSpPr>
          <p:nvPr>
            <p:ph type="body" idx="1"/>
          </p:nvPr>
        </p:nvSpPr>
        <p:spPr>
          <a:noFill/>
          <a:ln/>
        </p:spPr>
        <p:txBody>
          <a:bodyPr/>
          <a:lstStyle/>
          <a:p>
            <a:endParaRPr lang="en-US" altLang="en-US"/>
          </a:p>
        </p:txBody>
      </p:sp>
      <p:sp>
        <p:nvSpPr>
          <p:cNvPr id="90116" name="Slide Number Placeholder 3"/>
          <p:cNvSpPr>
            <a:spLocks noGrp="1"/>
          </p:cNvSpPr>
          <p:nvPr>
            <p:ph type="sldNum" sz="quarter" idx="5"/>
          </p:nvPr>
        </p:nvSpPr>
        <p:spPr>
          <a:noFill/>
        </p:spPr>
        <p:txBody>
          <a:bodyPr/>
          <a:lstStyle/>
          <a:p>
            <a:fld id="{5F831D36-4A21-484D-A837-AA9C7698EDCA}" type="slidenum">
              <a:rPr lang="en-GB" altLang="en-US" smtClean="0"/>
              <a:pPr/>
              <a:t>5</a:t>
            </a:fld>
            <a:endParaRPr lang="en-GB" altLang="en-US"/>
          </a:p>
        </p:txBody>
      </p:sp>
    </p:spTree>
    <p:extLst>
      <p:ext uri="{BB962C8B-B14F-4D97-AF65-F5344CB8AC3E}">
        <p14:creationId xmlns:p14="http://schemas.microsoft.com/office/powerpoint/2010/main" val="2456691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xfrm>
            <a:off x="917575" y="744538"/>
            <a:ext cx="4962525" cy="3722687"/>
          </a:xfrm>
          <a:ln/>
        </p:spPr>
      </p:sp>
      <p:sp>
        <p:nvSpPr>
          <p:cNvPr id="138243" name="Notes Placeholder 2"/>
          <p:cNvSpPr>
            <a:spLocks noGrp="1"/>
          </p:cNvSpPr>
          <p:nvPr>
            <p:ph type="body" idx="1"/>
          </p:nvPr>
        </p:nvSpPr>
        <p:spPr>
          <a:noFill/>
          <a:ln/>
        </p:spPr>
        <p:txBody>
          <a:bodyPr/>
          <a:lstStyle/>
          <a:p>
            <a:endParaRPr lang="en-US" altLang="en-US"/>
          </a:p>
        </p:txBody>
      </p:sp>
      <p:sp>
        <p:nvSpPr>
          <p:cNvPr id="138244" name="Slide Number Placeholder 3"/>
          <p:cNvSpPr>
            <a:spLocks noGrp="1"/>
          </p:cNvSpPr>
          <p:nvPr>
            <p:ph type="sldNum" sz="quarter" idx="5"/>
          </p:nvPr>
        </p:nvSpPr>
        <p:spPr>
          <a:noFill/>
        </p:spPr>
        <p:txBody>
          <a:bodyPr/>
          <a:lstStyle/>
          <a:p>
            <a:fld id="{068D4CA5-A44C-455D-A310-69E75A551AA2}" type="slidenum">
              <a:rPr lang="en-GB" altLang="en-US" smtClean="0"/>
              <a:pPr/>
              <a:t>35</a:t>
            </a:fld>
            <a:endParaRPr lang="en-GB" altLang="en-US"/>
          </a:p>
        </p:txBody>
      </p:sp>
    </p:spTree>
    <p:extLst>
      <p:ext uri="{BB962C8B-B14F-4D97-AF65-F5344CB8AC3E}">
        <p14:creationId xmlns:p14="http://schemas.microsoft.com/office/powerpoint/2010/main" val="1199857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49688" y="9428163"/>
            <a:ext cx="2946400" cy="496887"/>
          </a:xfrm>
          <a:prstGeom prst="rect">
            <a:avLst/>
          </a:prstGeom>
          <a:noFill/>
          <a:ln w="9525">
            <a:noFill/>
            <a:miter lim="800000"/>
            <a:headEnd/>
            <a:tailEnd/>
          </a:ln>
        </p:spPr>
        <p:txBody>
          <a:bodyPr anchor="b"/>
          <a:lstStyle/>
          <a:p>
            <a:pPr algn="r"/>
            <a:fld id="{A6396F91-AC1E-40E3-9EB3-96E96DB653A1}" type="slidenum">
              <a:rPr lang="en-GB" altLang="en-US" sz="1200"/>
              <a:pPr algn="r"/>
              <a:t>36</a:t>
            </a:fld>
            <a:endParaRPr lang="en-GB" altLang="en-US" sz="1200"/>
          </a:p>
        </p:txBody>
      </p:sp>
      <p:sp>
        <p:nvSpPr>
          <p:cNvPr id="139267" name="Rectangle 2"/>
          <p:cNvSpPr>
            <a:spLocks noGrp="1" noRot="1" noChangeAspect="1" noChangeArrowheads="1" noTextEdit="1"/>
          </p:cNvSpPr>
          <p:nvPr>
            <p:ph type="sldImg"/>
          </p:nvPr>
        </p:nvSpPr>
        <p:spPr>
          <a:xfrm>
            <a:off x="917575" y="744538"/>
            <a:ext cx="4962525" cy="3722687"/>
          </a:xfrm>
          <a:ln/>
        </p:spPr>
      </p:sp>
      <p:sp>
        <p:nvSpPr>
          <p:cNvPr id="139268"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3705250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3849688" y="9428163"/>
            <a:ext cx="2946400" cy="496887"/>
          </a:xfrm>
          <a:prstGeom prst="rect">
            <a:avLst/>
          </a:prstGeom>
          <a:noFill/>
          <a:ln w="9525">
            <a:noFill/>
            <a:miter lim="800000"/>
            <a:headEnd/>
            <a:tailEnd/>
          </a:ln>
        </p:spPr>
        <p:txBody>
          <a:bodyPr anchor="b"/>
          <a:lstStyle/>
          <a:p>
            <a:pPr algn="r"/>
            <a:fld id="{DC749465-6FD2-440B-A7FE-6BCE47C464BD}" type="slidenum">
              <a:rPr lang="en-GB" altLang="en-US" sz="1200"/>
              <a:pPr algn="r"/>
              <a:t>37</a:t>
            </a:fld>
            <a:endParaRPr lang="en-GB" altLang="en-US" sz="1200"/>
          </a:p>
        </p:txBody>
      </p:sp>
      <p:sp>
        <p:nvSpPr>
          <p:cNvPr id="141315" name="Rectangle 2"/>
          <p:cNvSpPr>
            <a:spLocks noGrp="1" noRot="1" noChangeAspect="1" noChangeArrowheads="1" noTextEdit="1"/>
          </p:cNvSpPr>
          <p:nvPr>
            <p:ph type="sldImg"/>
          </p:nvPr>
        </p:nvSpPr>
        <p:spPr>
          <a:xfrm>
            <a:off x="917575" y="744538"/>
            <a:ext cx="4962525" cy="3722687"/>
          </a:xfrm>
          <a:ln/>
        </p:spPr>
      </p:sp>
      <p:sp>
        <p:nvSpPr>
          <p:cNvPr id="141316"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2593836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noChangeArrowheads="1"/>
          </p:cNvSpPr>
          <p:nvPr/>
        </p:nvSpPr>
        <p:spPr bwMode="auto">
          <a:xfrm>
            <a:off x="3849688" y="9428163"/>
            <a:ext cx="2946400" cy="496887"/>
          </a:xfrm>
          <a:prstGeom prst="rect">
            <a:avLst/>
          </a:prstGeom>
          <a:noFill/>
          <a:ln w="9525">
            <a:noFill/>
            <a:miter lim="800000"/>
            <a:headEnd/>
            <a:tailEnd/>
          </a:ln>
        </p:spPr>
        <p:txBody>
          <a:bodyPr anchor="b"/>
          <a:lstStyle/>
          <a:p>
            <a:pPr algn="r"/>
            <a:fld id="{44935395-17F1-46E8-A7B1-82DBD58C9936}" type="slidenum">
              <a:rPr lang="en-GB" altLang="en-US" sz="1200"/>
              <a:pPr algn="r"/>
              <a:t>38</a:t>
            </a:fld>
            <a:endParaRPr lang="en-GB" altLang="en-US" sz="1200"/>
          </a:p>
        </p:txBody>
      </p:sp>
      <p:sp>
        <p:nvSpPr>
          <p:cNvPr id="142339" name="Rectangle 2"/>
          <p:cNvSpPr>
            <a:spLocks noGrp="1" noRot="1" noChangeAspect="1" noChangeArrowheads="1" noTextEdit="1"/>
          </p:cNvSpPr>
          <p:nvPr>
            <p:ph type="sldImg"/>
          </p:nvPr>
        </p:nvSpPr>
        <p:spPr>
          <a:xfrm>
            <a:off x="917575" y="744538"/>
            <a:ext cx="4962525" cy="3722687"/>
          </a:xfrm>
          <a:ln/>
        </p:spPr>
      </p:sp>
      <p:sp>
        <p:nvSpPr>
          <p:cNvPr id="142340"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300674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917575" y="744538"/>
            <a:ext cx="4962525" cy="3722687"/>
          </a:xfrm>
          <a:ln/>
        </p:spPr>
      </p:sp>
      <p:sp>
        <p:nvSpPr>
          <p:cNvPr id="143363" name="Rectangle 3"/>
          <p:cNvSpPr>
            <a:spLocks noGrp="1" noChangeArrowheads="1"/>
          </p:cNvSpPr>
          <p:nvPr>
            <p:ph type="body" idx="1"/>
          </p:nvPr>
        </p:nvSpPr>
        <p:spPr>
          <a:noFill/>
          <a:ln/>
        </p:spPr>
        <p:txBody>
          <a:bodyPr/>
          <a:lstStyle/>
          <a:p>
            <a:endParaRPr lang="en-US" altLang="en-US"/>
          </a:p>
        </p:txBody>
      </p:sp>
    </p:spTree>
    <p:extLst>
      <p:ext uri="{BB962C8B-B14F-4D97-AF65-F5344CB8AC3E}">
        <p14:creationId xmlns:p14="http://schemas.microsoft.com/office/powerpoint/2010/main" val="3326416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917575" y="744538"/>
            <a:ext cx="4962525" cy="3722687"/>
          </a:xfrm>
          <a:ln/>
        </p:spPr>
      </p:sp>
      <p:sp>
        <p:nvSpPr>
          <p:cNvPr id="144387" name="Rectangle 3"/>
          <p:cNvSpPr>
            <a:spLocks noGrp="1" noChangeArrowheads="1"/>
          </p:cNvSpPr>
          <p:nvPr>
            <p:ph type="body" idx="1"/>
          </p:nvPr>
        </p:nvSpPr>
        <p:spPr>
          <a:noFill/>
          <a:ln/>
        </p:spPr>
        <p:txBody>
          <a:bodyPr/>
          <a:lstStyle/>
          <a:p>
            <a:endParaRPr lang="en-US" altLang="en-US"/>
          </a:p>
        </p:txBody>
      </p:sp>
    </p:spTree>
    <p:extLst>
      <p:ext uri="{BB962C8B-B14F-4D97-AF65-F5344CB8AC3E}">
        <p14:creationId xmlns:p14="http://schemas.microsoft.com/office/powerpoint/2010/main" val="148098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xfrm>
            <a:off x="917575" y="744538"/>
            <a:ext cx="4962525" cy="3722687"/>
          </a:xfrm>
          <a:ln/>
        </p:spPr>
      </p:sp>
      <p:sp>
        <p:nvSpPr>
          <p:cNvPr id="145411" name="Notes Placeholder 2"/>
          <p:cNvSpPr>
            <a:spLocks noGrp="1"/>
          </p:cNvSpPr>
          <p:nvPr>
            <p:ph type="body" idx="1"/>
          </p:nvPr>
        </p:nvSpPr>
        <p:spPr>
          <a:noFill/>
          <a:ln/>
        </p:spPr>
        <p:txBody>
          <a:bodyPr/>
          <a:lstStyle/>
          <a:p>
            <a:endParaRPr lang="en-US" altLang="en-US"/>
          </a:p>
        </p:txBody>
      </p:sp>
      <p:sp>
        <p:nvSpPr>
          <p:cNvPr id="145412" name="Slide Number Placeholder 3"/>
          <p:cNvSpPr>
            <a:spLocks noGrp="1"/>
          </p:cNvSpPr>
          <p:nvPr>
            <p:ph type="sldNum" sz="quarter" idx="5"/>
          </p:nvPr>
        </p:nvSpPr>
        <p:spPr>
          <a:noFill/>
        </p:spPr>
        <p:txBody>
          <a:bodyPr/>
          <a:lstStyle/>
          <a:p>
            <a:fld id="{2D712E3D-F58D-4B0B-9443-E92906A8F552}" type="slidenum">
              <a:rPr lang="en-GB" altLang="en-US" smtClean="0"/>
              <a:pPr/>
              <a:t>41</a:t>
            </a:fld>
            <a:endParaRPr lang="en-GB" altLang="en-US"/>
          </a:p>
        </p:txBody>
      </p:sp>
    </p:spTree>
    <p:extLst>
      <p:ext uri="{BB962C8B-B14F-4D97-AF65-F5344CB8AC3E}">
        <p14:creationId xmlns:p14="http://schemas.microsoft.com/office/powerpoint/2010/main" val="1705794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GB" b="1" dirty="0"/>
              <a:t>Abstract: </a:t>
            </a:r>
            <a:r>
              <a:rPr lang="en-GB" dirty="0"/>
              <a:t>The European Union’s Natura 2000 (N2000) is among the largest international networks of protected areas. One of its aims is to secure the status of a predetermined set of (targeted) bird and butterfly species. However, nontarget species may also benefit from N2000. We evaluated how the terrestrial component of this network affects the abundance of nontargeted, more common bird and butterfly species based on data from </a:t>
            </a:r>
            <a:r>
              <a:rPr lang="en-GB" dirty="0" err="1"/>
              <a:t>longterm</a:t>
            </a:r>
            <a:r>
              <a:rPr lang="en-GB" dirty="0"/>
              <a:t> volunteer-based monitoring programs in 9602 sites for birds and 2001 sites for butterflies. In almost half of the 155 bird species assessed, and particularly among woodland specialists, abundance increased (slope estimates ranged from 0.101 [SD 0.042] to 3.51 [SD 1.30]) as the proportion of landscape covered by N2000 sites increased. This positive relationship existed for 27 of the 104 butterfly species (estimates ranged from 0.382 [SD 0.163] to 4.28 [SD 0.768]), although most butterflies were generalists. For most species, when land-cover covariates were accounted for these positive relationships were not evident, meaning land cover may be a determinant of positive effects of the N2000 network. The increase in abundance as N2000 coverage increased correlated with the specialization index for birds, but not for butterflies. Although the N2000 network supports high abundance of a large spectrum of species, the low number of specialist butterflies with a positive association with the N2000 network shows the need to improve the habitat quality of N2000 sites that could </a:t>
            </a:r>
            <a:r>
              <a:rPr lang="en-GB" dirty="0" err="1"/>
              <a:t>harbor</a:t>
            </a:r>
            <a:r>
              <a:rPr lang="en-GB" dirty="0"/>
              <a:t> open-land butterfly specialists. For a better understanding of the processes involved, we advocate for standardized collection of data at N2000 sites.</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hlinkClick r:id="rId3"/>
              </a:rPr>
              <a:t>https://conbio.onlinelibrary.wiley.com/doi/pdf/10.1111/cobi.13434?casa_token=OsEPTHC1GCYAAAAA:Pi9GDzwBbgfmNnsas-2fHbMcAopGKr8RsVscVkHYGrQojxBgBX7i5Z3KV7WjOZ5f7MpdP7EPGei28A</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28CCED98-D74A-4905-BC8A-E5F0C8C1D3C8}" type="slidenum">
              <a:rPr lang="en-GB" smtClean="0"/>
              <a:pPr>
                <a:defRPr/>
              </a:pPr>
              <a:t>42</a:t>
            </a:fld>
            <a:endParaRPr lang="en-GB" dirty="0"/>
          </a:p>
        </p:txBody>
      </p:sp>
    </p:spTree>
    <p:extLst>
      <p:ext uri="{BB962C8B-B14F-4D97-AF65-F5344CB8AC3E}">
        <p14:creationId xmlns:p14="http://schemas.microsoft.com/office/powerpoint/2010/main" val="3698870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917575" y="744538"/>
            <a:ext cx="4962525" cy="3722687"/>
          </a:xfrm>
          <a:ln/>
        </p:spPr>
      </p:sp>
      <p:sp>
        <p:nvSpPr>
          <p:cNvPr id="91139" name="Rectangle 3"/>
          <p:cNvSpPr>
            <a:spLocks noGrp="1" noChangeArrowheads="1"/>
          </p:cNvSpPr>
          <p:nvPr>
            <p:ph type="body" idx="1"/>
          </p:nvPr>
        </p:nvSpPr>
        <p:spPr>
          <a:noFill/>
          <a:ln/>
        </p:spPr>
        <p:txBody>
          <a:bodyPr/>
          <a:lstStyle/>
          <a:p>
            <a:endParaRPr lang="en-US" altLang="en-US"/>
          </a:p>
        </p:txBody>
      </p:sp>
    </p:spTree>
    <p:extLst>
      <p:ext uri="{BB962C8B-B14F-4D97-AF65-F5344CB8AC3E}">
        <p14:creationId xmlns:p14="http://schemas.microsoft.com/office/powerpoint/2010/main" val="1167767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3D8A392-451A-4ADD-9C9D-24BFE98B889E}" type="slidenum">
              <a:rPr lang="en-GB" altLang="en-US" smtClean="0"/>
              <a:pPr/>
              <a:t>7</a:t>
            </a:fld>
            <a:endParaRPr lang="en-GB" altLang="en-US"/>
          </a:p>
        </p:txBody>
      </p:sp>
      <p:sp>
        <p:nvSpPr>
          <p:cNvPr id="92163" name="Rectangle 2"/>
          <p:cNvSpPr>
            <a:spLocks noGrp="1" noRot="1" noChangeAspect="1" noChangeArrowheads="1" noTextEdit="1"/>
          </p:cNvSpPr>
          <p:nvPr>
            <p:ph type="sldImg"/>
          </p:nvPr>
        </p:nvSpPr>
        <p:spPr>
          <a:xfrm>
            <a:off x="917575" y="744538"/>
            <a:ext cx="4962525" cy="3722687"/>
          </a:xfrm>
          <a:ln/>
        </p:spPr>
      </p:sp>
      <p:sp>
        <p:nvSpPr>
          <p:cNvPr id="92164"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1731980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C671E393-BF94-4138-81C9-832606A6E489}" type="slidenum">
              <a:rPr lang="en-GB" altLang="en-US" smtClean="0"/>
              <a:pPr/>
              <a:t>8</a:t>
            </a:fld>
            <a:endParaRPr lang="en-GB" altLang="en-US"/>
          </a:p>
        </p:txBody>
      </p:sp>
      <p:sp>
        <p:nvSpPr>
          <p:cNvPr id="93187" name="Rectangle 2"/>
          <p:cNvSpPr>
            <a:spLocks noGrp="1" noRot="1" noChangeAspect="1" noChangeArrowheads="1" noTextEdit="1"/>
          </p:cNvSpPr>
          <p:nvPr>
            <p:ph type="sldImg"/>
          </p:nvPr>
        </p:nvSpPr>
        <p:spPr>
          <a:xfrm>
            <a:off x="917575" y="744538"/>
            <a:ext cx="4962525" cy="3722687"/>
          </a:xfrm>
          <a:ln/>
        </p:spPr>
      </p:sp>
      <p:sp>
        <p:nvSpPr>
          <p:cNvPr id="93188"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2456028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917575" y="744538"/>
            <a:ext cx="4962525" cy="3722687"/>
          </a:xfrm>
          <a:ln/>
        </p:spPr>
      </p:sp>
      <p:sp>
        <p:nvSpPr>
          <p:cNvPr id="94211" name="Notes Placeholder 2"/>
          <p:cNvSpPr>
            <a:spLocks noGrp="1"/>
          </p:cNvSpPr>
          <p:nvPr>
            <p:ph type="body" idx="1"/>
          </p:nvPr>
        </p:nvSpPr>
        <p:spPr>
          <a:noFill/>
          <a:ln/>
        </p:spPr>
        <p:txBody>
          <a:bodyPr/>
          <a:lstStyle/>
          <a:p>
            <a:pPr eaLnBrk="1" hangingPunct="1"/>
            <a:endParaRPr lang="en-US" altLang="en-US"/>
          </a:p>
        </p:txBody>
      </p:sp>
      <p:sp>
        <p:nvSpPr>
          <p:cNvPr id="94212" name="Slide Number Placeholder 3"/>
          <p:cNvSpPr>
            <a:spLocks noGrp="1"/>
          </p:cNvSpPr>
          <p:nvPr>
            <p:ph type="sldNum" sz="quarter" idx="5"/>
          </p:nvPr>
        </p:nvSpPr>
        <p:spPr>
          <a:noFill/>
        </p:spPr>
        <p:txBody>
          <a:bodyPr/>
          <a:lstStyle/>
          <a:p>
            <a:fld id="{EDCDF123-641D-4BF9-A504-CA3C631F602E}" type="slidenum">
              <a:rPr lang="en-GB" altLang="en-US" smtClean="0"/>
              <a:pPr/>
              <a:t>9</a:t>
            </a:fld>
            <a:endParaRPr lang="en-GB" altLang="en-US"/>
          </a:p>
        </p:txBody>
      </p:sp>
    </p:spTree>
    <p:extLst>
      <p:ext uri="{BB962C8B-B14F-4D97-AF65-F5344CB8AC3E}">
        <p14:creationId xmlns:p14="http://schemas.microsoft.com/office/powerpoint/2010/main" val="2930189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xfrm>
            <a:off x="917575" y="744538"/>
            <a:ext cx="4962525" cy="3722687"/>
          </a:xfrm>
          <a:ln/>
        </p:spPr>
      </p:sp>
      <p:sp>
        <p:nvSpPr>
          <p:cNvPr id="95235" name="Notes Placeholder 2"/>
          <p:cNvSpPr>
            <a:spLocks noGrp="1"/>
          </p:cNvSpPr>
          <p:nvPr>
            <p:ph type="body" idx="1"/>
          </p:nvPr>
        </p:nvSpPr>
        <p:spPr>
          <a:noFill/>
          <a:ln/>
        </p:spPr>
        <p:txBody>
          <a:bodyPr/>
          <a:lstStyle/>
          <a:p>
            <a:pPr eaLnBrk="1" hangingPunct="1"/>
            <a:r>
              <a:rPr lang="en-US" altLang="en-US"/>
              <a:t>80+ recording schemes</a:t>
            </a:r>
          </a:p>
        </p:txBody>
      </p:sp>
      <p:sp>
        <p:nvSpPr>
          <p:cNvPr id="95236" name="Slide Number Placeholder 3"/>
          <p:cNvSpPr>
            <a:spLocks noGrp="1"/>
          </p:cNvSpPr>
          <p:nvPr>
            <p:ph type="sldNum" sz="quarter" idx="5"/>
          </p:nvPr>
        </p:nvSpPr>
        <p:spPr>
          <a:noFill/>
        </p:spPr>
        <p:txBody>
          <a:bodyPr/>
          <a:lstStyle/>
          <a:p>
            <a:fld id="{69E83B66-52B0-4266-9D85-D1BECD698208}" type="slidenum">
              <a:rPr lang="en-GB" altLang="en-US" smtClean="0"/>
              <a:pPr/>
              <a:t>10</a:t>
            </a:fld>
            <a:endParaRPr lang="en-GB" altLang="en-US"/>
          </a:p>
        </p:txBody>
      </p:sp>
    </p:spTree>
    <p:extLst>
      <p:ext uri="{BB962C8B-B14F-4D97-AF65-F5344CB8AC3E}">
        <p14:creationId xmlns:p14="http://schemas.microsoft.com/office/powerpoint/2010/main" val="1095314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xfrm>
            <a:off x="917575" y="744538"/>
            <a:ext cx="4962525" cy="3722687"/>
          </a:xfrm>
          <a:ln/>
        </p:spPr>
      </p:sp>
      <p:sp>
        <p:nvSpPr>
          <p:cNvPr id="96259" name="Notes Placeholder 2"/>
          <p:cNvSpPr>
            <a:spLocks noGrp="1"/>
          </p:cNvSpPr>
          <p:nvPr>
            <p:ph type="body" idx="1"/>
          </p:nvPr>
        </p:nvSpPr>
        <p:spPr>
          <a:noFill/>
          <a:ln/>
        </p:spPr>
        <p:txBody>
          <a:bodyPr/>
          <a:lstStyle/>
          <a:p>
            <a:pPr eaLnBrk="1" hangingPunct="1">
              <a:spcBef>
                <a:spcPct val="0"/>
              </a:spcBef>
            </a:pPr>
            <a:endParaRPr lang="en-US" altLang="en-US"/>
          </a:p>
        </p:txBody>
      </p:sp>
      <p:sp>
        <p:nvSpPr>
          <p:cNvPr id="96260" name="Slide Number Placeholder 3"/>
          <p:cNvSpPr>
            <a:spLocks noGrp="1"/>
          </p:cNvSpPr>
          <p:nvPr>
            <p:ph type="sldNum" sz="quarter" idx="5"/>
          </p:nvPr>
        </p:nvSpPr>
        <p:spPr>
          <a:noFill/>
        </p:spPr>
        <p:txBody>
          <a:bodyPr/>
          <a:lstStyle/>
          <a:p>
            <a:fld id="{37136D2D-EB9D-4525-987C-7E011D98A05F}" type="slidenum">
              <a:rPr lang="en-GB" altLang="en-US" smtClean="0"/>
              <a:pPr/>
              <a:t>11</a:t>
            </a:fld>
            <a:endParaRPr lang="en-GB" altLang="en-US"/>
          </a:p>
        </p:txBody>
      </p:sp>
    </p:spTree>
    <p:extLst>
      <p:ext uri="{BB962C8B-B14F-4D97-AF65-F5344CB8AC3E}">
        <p14:creationId xmlns:p14="http://schemas.microsoft.com/office/powerpoint/2010/main" val="3436115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00F945D2-C108-481C-84B3-B2B724EABECB}" type="slidenum">
              <a:rPr lang="en-GB"/>
              <a:pPr>
                <a:defRPr/>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947A5B35-F8E3-4BD1-B97B-802FDCA5F5FD}" type="slidenum">
              <a:rPr lang="en-GB"/>
              <a:pPr>
                <a:defRPr/>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D018778E-8D6B-4741-9ABB-07A7AB1CDBA7}" type="slidenum">
              <a:rPr lang="en-GB"/>
              <a:pPr>
                <a:defRPr/>
              </a:pPr>
              <a:t>‹#›</a:t>
            </a:fld>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0A960651-5649-4431-A5F0-C083DE47965A}" type="slidenum">
              <a:rPr lang="en-GB"/>
              <a:pPr>
                <a:defRPr/>
              </a:pPr>
              <a:t>‹#›</a:t>
            </a:fld>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4648200" y="1600200"/>
            <a:ext cx="4038600" cy="4525963"/>
          </a:xfrm>
        </p:spPr>
        <p:txBody>
          <a:bodyPr/>
          <a:lstStyle/>
          <a:p>
            <a:pPr lvl="0"/>
            <a:endParaRPr lang="en-GB" noProof="0" dirty="0"/>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909A9F30-6FD6-433D-AE20-7675861BA9A2}" type="slidenum">
              <a:rPr lang="en-GB"/>
              <a:pPr>
                <a:defRPr/>
              </a:pPr>
              <a:t>‹#›</a:t>
            </a:fld>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5CC23622-7158-447C-AB6E-8F03C6B33B48}" type="slidenum">
              <a:rPr lang="en-GB"/>
              <a:pPr>
                <a:defRPr/>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59544C74-3315-4BD4-964D-91C7E2B7ACA4}" type="slidenum">
              <a:rPr lang="en-GB"/>
              <a:pPr>
                <a:defRPr/>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4F003430-DDDD-4616-B7F7-28EF62126760}" type="slidenum">
              <a:rPr lang="en-GB"/>
              <a:pPr>
                <a:defRPr/>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2FC8C293-4A5D-4ECA-8528-59BE57421AFD}" type="slidenum">
              <a:rPr lang="en-GB"/>
              <a:pPr>
                <a:defRPr/>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7EF52AB3-1FA3-4682-B2C8-9BF53DEBB3F9}" type="slidenum">
              <a:rPr lang="en-GB"/>
              <a:pPr>
                <a:defRPr/>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FE3A1B32-26DF-4508-AFF2-CE8E97E6B90A}" type="slidenum">
              <a:rPr lang="en-GB"/>
              <a:pPr>
                <a:defRPr/>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616B5446-3117-4520-9960-CD8564104639}" type="slidenum">
              <a:rPr lang="en-GB"/>
              <a:pPr>
                <a:defRPr/>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238D92FD-EEF2-412D-9DF2-D8084B0677B7}" type="slidenum">
              <a:rPr lang="en-GB"/>
              <a:pPr>
                <a:defRPr/>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12A958DC-7B74-449F-BF45-9690CBAECACB}" type="slidenum">
              <a:rPr lang="en-GB"/>
              <a:pPr>
                <a:defRPr/>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7CDAAC9E-2AB4-43D1-B558-85852F4A65E1}" type="slidenum">
              <a:rPr lang="en-GB"/>
              <a:pPr>
                <a:defRPr/>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notesSlide" Target="../notesSlides/notesSlide28.xml"/><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6.wmf"/><Relationship Id="rId5" Type="http://schemas.openxmlformats.org/officeDocument/2006/relationships/oleObject" Target="../embeddings/oleObject1.bin"/><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0" descr="Muntjac_NNSS_Image_481[1]"/>
          <p:cNvPicPr>
            <a:picLocks noChangeAspect="1" noChangeArrowheads="1"/>
          </p:cNvPicPr>
          <p:nvPr/>
        </p:nvPicPr>
        <p:blipFill>
          <a:blip r:embed="rId3" cstate="print"/>
          <a:srcRect/>
          <a:stretch>
            <a:fillRect/>
          </a:stretch>
        </p:blipFill>
        <p:spPr bwMode="auto">
          <a:xfrm>
            <a:off x="0" y="0"/>
            <a:ext cx="9144000" cy="6869113"/>
          </a:xfrm>
          <a:prstGeom prst="rect">
            <a:avLst/>
          </a:prstGeom>
          <a:noFill/>
          <a:ln w="9525">
            <a:noFill/>
            <a:miter lim="800000"/>
            <a:headEnd/>
            <a:tailEnd/>
          </a:ln>
        </p:spPr>
      </p:pic>
      <p:sp>
        <p:nvSpPr>
          <p:cNvPr id="2" name="Title 1"/>
          <p:cNvSpPr>
            <a:spLocks noGrp="1"/>
          </p:cNvSpPr>
          <p:nvPr>
            <p:ph type="ctrTitle" idx="4294967295"/>
          </p:nvPr>
        </p:nvSpPr>
        <p:spPr>
          <a:xfrm>
            <a:off x="611560" y="5373688"/>
            <a:ext cx="7920880" cy="1484312"/>
          </a:xfrm>
        </p:spPr>
        <p:txBody>
          <a:bodyPr>
            <a:normAutofit/>
          </a:bodyPr>
          <a:lstStyle/>
          <a:p>
            <a:pPr eaLnBrk="1" hangingPunct="1">
              <a:defRPr/>
            </a:pPr>
            <a:r>
              <a:rPr lang="en-GB" altLang="en-US" sz="3600" b="1" dirty="0">
                <a:solidFill>
                  <a:schemeClr val="bg1"/>
                </a:solidFill>
                <a:effectLst>
                  <a:outerShdw blurRad="38100" dist="38100" dir="2700000" algn="tl">
                    <a:srgbClr val="000000">
                      <a:alpha val="43137"/>
                    </a:srgbClr>
                  </a:outerShdw>
                </a:effectLst>
              </a:rPr>
              <a:t>Citizen Science &amp; </a:t>
            </a:r>
            <a:br>
              <a:rPr lang="en-GB" altLang="en-US" sz="3600" b="1" dirty="0">
                <a:solidFill>
                  <a:schemeClr val="bg1"/>
                </a:solidFill>
                <a:effectLst>
                  <a:outerShdw blurRad="38100" dist="38100" dir="2700000" algn="tl">
                    <a:srgbClr val="000000">
                      <a:alpha val="43137"/>
                    </a:srgbClr>
                  </a:outerShdw>
                </a:effectLst>
              </a:rPr>
            </a:br>
            <a:r>
              <a:rPr lang="en-GB" altLang="en-US" sz="3600" b="1" dirty="0">
                <a:solidFill>
                  <a:schemeClr val="bg1"/>
                </a:solidFill>
                <a:effectLst>
                  <a:outerShdw blurRad="38100" dist="38100" dir="2700000" algn="tl">
                    <a:srgbClr val="000000">
                      <a:alpha val="43137"/>
                    </a:srgbClr>
                  </a:outerShdw>
                </a:effectLst>
              </a:rPr>
              <a:t>Biological Recording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0" y="-242888"/>
            <a:ext cx="9753600" cy="731520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98625"/>
    </mc:Choice>
    <mc:Fallback xmlns="">
      <p:transition spd="slow" advTm="9862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descr="conch_soc_logo"/>
          <p:cNvPicPr>
            <a:picLocks noChangeAspect="1" noChangeArrowheads="1"/>
          </p:cNvPicPr>
          <p:nvPr/>
        </p:nvPicPr>
        <p:blipFill>
          <a:blip r:embed="rId3" cstate="print"/>
          <a:srcRect/>
          <a:stretch>
            <a:fillRect/>
          </a:stretch>
        </p:blipFill>
        <p:spPr bwMode="auto">
          <a:xfrm>
            <a:off x="395288" y="4724400"/>
            <a:ext cx="1770062" cy="1770063"/>
          </a:xfrm>
          <a:prstGeom prst="rect">
            <a:avLst/>
          </a:prstGeom>
          <a:noFill/>
          <a:ln w="9525">
            <a:noFill/>
            <a:miter lim="800000"/>
            <a:headEnd/>
            <a:tailEnd/>
          </a:ln>
        </p:spPr>
      </p:pic>
      <p:sp>
        <p:nvSpPr>
          <p:cNvPr id="14339" name="Title 7"/>
          <p:cNvSpPr>
            <a:spLocks noGrp="1"/>
          </p:cNvSpPr>
          <p:nvPr>
            <p:ph type="title"/>
          </p:nvPr>
        </p:nvSpPr>
        <p:spPr>
          <a:xfrm>
            <a:off x="468313" y="188913"/>
            <a:ext cx="8229600" cy="850900"/>
          </a:xfrm>
        </p:spPr>
        <p:txBody>
          <a:bodyPr/>
          <a:lstStyle/>
          <a:p>
            <a:pPr eaLnBrk="1" hangingPunct="1"/>
            <a:r>
              <a:rPr lang="en-GB" altLang="en-US" sz="3600"/>
              <a:t>National recording schemes &amp; societies</a:t>
            </a:r>
          </a:p>
        </p:txBody>
      </p:sp>
      <p:pic>
        <p:nvPicPr>
          <p:cNvPr id="14340" name="Picture 2"/>
          <p:cNvPicPr>
            <a:picLocks noChangeAspect="1" noChangeArrowheads="1"/>
          </p:cNvPicPr>
          <p:nvPr/>
        </p:nvPicPr>
        <p:blipFill>
          <a:blip r:embed="rId4" cstate="print"/>
          <a:srcRect/>
          <a:stretch>
            <a:fillRect/>
          </a:stretch>
        </p:blipFill>
        <p:spPr bwMode="auto">
          <a:xfrm>
            <a:off x="2555875" y="4868863"/>
            <a:ext cx="1643063" cy="1720850"/>
          </a:xfrm>
          <a:prstGeom prst="rect">
            <a:avLst/>
          </a:prstGeom>
          <a:noFill/>
          <a:ln w="9525">
            <a:noFill/>
            <a:miter lim="800000"/>
            <a:headEnd/>
            <a:tailEnd/>
          </a:ln>
        </p:spPr>
      </p:pic>
      <p:pic>
        <p:nvPicPr>
          <p:cNvPr id="2051" name="Picture 3" descr="E:\Logos\marlin_white.png"/>
          <p:cNvPicPr>
            <a:picLocks noChangeAspect="1" noChangeArrowheads="1"/>
          </p:cNvPicPr>
          <p:nvPr/>
        </p:nvPicPr>
        <p:blipFill>
          <a:blip r:embed="rId5" cstate="print"/>
          <a:srcRect/>
          <a:stretch>
            <a:fillRect/>
          </a:stretch>
        </p:blipFill>
        <p:spPr bwMode="auto">
          <a:xfrm>
            <a:off x="539750" y="4076700"/>
            <a:ext cx="5357813" cy="463550"/>
          </a:xfrm>
          <a:prstGeom prst="rect">
            <a:avLst/>
          </a:prstGeom>
          <a:solidFill>
            <a:schemeClr val="tx2">
              <a:lumMod val="60000"/>
              <a:lumOff val="40000"/>
            </a:schemeClr>
          </a:solidFill>
        </p:spPr>
      </p:pic>
      <p:pic>
        <p:nvPicPr>
          <p:cNvPr id="14342" name="Picture 10" descr="ARC logo"/>
          <p:cNvPicPr>
            <a:picLocks noChangeAspect="1" noChangeArrowheads="1"/>
          </p:cNvPicPr>
          <p:nvPr/>
        </p:nvPicPr>
        <p:blipFill>
          <a:blip r:embed="rId6" cstate="print"/>
          <a:srcRect/>
          <a:stretch>
            <a:fillRect/>
          </a:stretch>
        </p:blipFill>
        <p:spPr bwMode="auto">
          <a:xfrm>
            <a:off x="4427538" y="5949950"/>
            <a:ext cx="4175125" cy="655638"/>
          </a:xfrm>
          <a:prstGeom prst="rect">
            <a:avLst/>
          </a:prstGeom>
          <a:noFill/>
          <a:ln w="9525">
            <a:noFill/>
            <a:miter lim="800000"/>
            <a:headEnd/>
            <a:tailEnd/>
          </a:ln>
        </p:spPr>
      </p:pic>
      <p:pic>
        <p:nvPicPr>
          <p:cNvPr id="14343" name="Picture 11" descr="BSBI_logorgb"/>
          <p:cNvPicPr>
            <a:picLocks noChangeAspect="1" noChangeArrowheads="1"/>
          </p:cNvPicPr>
          <p:nvPr/>
        </p:nvPicPr>
        <p:blipFill>
          <a:blip r:embed="rId7" cstate="print"/>
          <a:srcRect/>
          <a:stretch>
            <a:fillRect/>
          </a:stretch>
        </p:blipFill>
        <p:spPr bwMode="auto">
          <a:xfrm>
            <a:off x="323850" y="1052513"/>
            <a:ext cx="2087563" cy="1817687"/>
          </a:xfrm>
          <a:prstGeom prst="rect">
            <a:avLst/>
          </a:prstGeom>
          <a:noFill/>
          <a:ln w="9525">
            <a:noFill/>
            <a:miter lim="800000"/>
            <a:headEnd/>
            <a:tailEnd/>
          </a:ln>
        </p:spPr>
      </p:pic>
      <p:pic>
        <p:nvPicPr>
          <p:cNvPr id="14344" name="Picture 14" descr="UK Ladybird Survey logo CMYK[1]"/>
          <p:cNvPicPr>
            <a:picLocks noChangeAspect="1" noChangeArrowheads="1"/>
          </p:cNvPicPr>
          <p:nvPr/>
        </p:nvPicPr>
        <p:blipFill>
          <a:blip r:embed="rId8" cstate="print"/>
          <a:srcRect/>
          <a:stretch>
            <a:fillRect/>
          </a:stretch>
        </p:blipFill>
        <p:spPr bwMode="auto">
          <a:xfrm>
            <a:off x="6084888" y="3933825"/>
            <a:ext cx="2773362" cy="981075"/>
          </a:xfrm>
          <a:prstGeom prst="rect">
            <a:avLst/>
          </a:prstGeom>
          <a:noFill/>
          <a:ln w="9525">
            <a:noFill/>
            <a:miter lim="800000"/>
            <a:headEnd/>
            <a:tailEnd/>
          </a:ln>
        </p:spPr>
      </p:pic>
      <p:pic>
        <p:nvPicPr>
          <p:cNvPr id="14345" name="Picture 15" descr="ptes_05"/>
          <p:cNvPicPr>
            <a:picLocks noChangeAspect="1" noChangeArrowheads="1"/>
          </p:cNvPicPr>
          <p:nvPr/>
        </p:nvPicPr>
        <p:blipFill>
          <a:blip r:embed="rId9" cstate="print"/>
          <a:srcRect/>
          <a:stretch>
            <a:fillRect/>
          </a:stretch>
        </p:blipFill>
        <p:spPr bwMode="auto">
          <a:xfrm>
            <a:off x="4572000" y="4941888"/>
            <a:ext cx="3024188" cy="868362"/>
          </a:xfrm>
          <a:prstGeom prst="rect">
            <a:avLst/>
          </a:prstGeom>
          <a:noFill/>
          <a:ln w="9525">
            <a:noFill/>
            <a:miter lim="800000"/>
            <a:headEnd/>
            <a:tailEnd/>
          </a:ln>
        </p:spPr>
      </p:pic>
      <p:pic>
        <p:nvPicPr>
          <p:cNvPr id="14346" name="Picture 16" descr="orthoptera"/>
          <p:cNvPicPr>
            <a:picLocks noChangeAspect="1" noChangeArrowheads="1"/>
          </p:cNvPicPr>
          <p:nvPr/>
        </p:nvPicPr>
        <p:blipFill>
          <a:blip r:embed="rId10" cstate="print"/>
          <a:srcRect/>
          <a:stretch>
            <a:fillRect/>
          </a:stretch>
        </p:blipFill>
        <p:spPr bwMode="auto">
          <a:xfrm>
            <a:off x="2411413" y="1989138"/>
            <a:ext cx="4410075" cy="855662"/>
          </a:xfrm>
          <a:prstGeom prst="rect">
            <a:avLst/>
          </a:prstGeom>
          <a:noFill/>
          <a:ln w="9525">
            <a:noFill/>
            <a:miter lim="800000"/>
            <a:headEnd/>
            <a:tailEnd/>
          </a:ln>
        </p:spPr>
      </p:pic>
      <p:pic>
        <p:nvPicPr>
          <p:cNvPr id="14347" name="Picture 17" descr="UK BMS"/>
          <p:cNvPicPr>
            <a:picLocks noChangeAspect="1" noChangeArrowheads="1"/>
          </p:cNvPicPr>
          <p:nvPr/>
        </p:nvPicPr>
        <p:blipFill>
          <a:blip r:embed="rId11" cstate="print"/>
          <a:srcRect/>
          <a:stretch>
            <a:fillRect/>
          </a:stretch>
        </p:blipFill>
        <p:spPr bwMode="auto">
          <a:xfrm>
            <a:off x="611188" y="2997200"/>
            <a:ext cx="7620000" cy="762000"/>
          </a:xfrm>
          <a:prstGeom prst="rect">
            <a:avLst/>
          </a:prstGeom>
          <a:noFill/>
          <a:ln w="9525">
            <a:noFill/>
            <a:miter lim="800000"/>
            <a:headEnd/>
            <a:tailEnd/>
          </a:ln>
        </p:spPr>
      </p:pic>
      <p:pic>
        <p:nvPicPr>
          <p:cNvPr id="14348" name="Picture 4"/>
          <p:cNvPicPr>
            <a:picLocks noChangeAspect="1" noChangeArrowheads="1"/>
          </p:cNvPicPr>
          <p:nvPr/>
        </p:nvPicPr>
        <p:blipFill>
          <a:blip r:embed="rId12" cstate="print"/>
          <a:srcRect l="1839" t="11090" r="83398" b="77365"/>
          <a:stretch>
            <a:fillRect/>
          </a:stretch>
        </p:blipFill>
        <p:spPr bwMode="auto">
          <a:xfrm>
            <a:off x="6659563" y="2492375"/>
            <a:ext cx="2232025" cy="1309688"/>
          </a:xfrm>
          <a:prstGeom prst="rect">
            <a:avLst/>
          </a:prstGeom>
          <a:noFill/>
          <a:ln w="9525">
            <a:noFill/>
            <a:miter lim="800000"/>
            <a:headEnd/>
            <a:tailEnd/>
          </a:ln>
        </p:spPr>
      </p:pic>
      <p:pic>
        <p:nvPicPr>
          <p:cNvPr id="14349" name="Picture 2"/>
          <p:cNvPicPr>
            <a:picLocks noChangeAspect="1" noChangeArrowheads="1"/>
          </p:cNvPicPr>
          <p:nvPr/>
        </p:nvPicPr>
        <p:blipFill>
          <a:blip r:embed="rId13" cstate="print"/>
          <a:srcRect l="12354" t="10028" r="34489" b="80861"/>
          <a:stretch>
            <a:fillRect/>
          </a:stretch>
        </p:blipFill>
        <p:spPr bwMode="auto">
          <a:xfrm>
            <a:off x="3059113" y="1125538"/>
            <a:ext cx="5761037" cy="7413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95703"/>
    </mc:Choice>
    <mc:Fallback xmlns="">
      <p:transition spd="slow" advTm="9570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767-0F72-41D1-8826-852EA64B6633}"/>
              </a:ext>
            </a:extLst>
          </p:cNvPr>
          <p:cNvSpPr>
            <a:spLocks noGrp="1"/>
          </p:cNvSpPr>
          <p:nvPr>
            <p:ph type="title"/>
          </p:nvPr>
        </p:nvSpPr>
        <p:spPr>
          <a:xfrm>
            <a:off x="457200" y="-17258"/>
            <a:ext cx="8229600" cy="1143000"/>
          </a:xfrm>
        </p:spPr>
        <p:txBody>
          <a:bodyPr/>
          <a:lstStyle/>
          <a:p>
            <a:pPr algn="ctr"/>
            <a:r>
              <a:rPr lang="en-GB" altLang="en-US" sz="3200" dirty="0"/>
              <a:t>Citizen Science &amp; Biological Recording</a:t>
            </a:r>
            <a:endParaRPr lang="en-GB" sz="3200" dirty="0"/>
          </a:p>
        </p:txBody>
      </p:sp>
      <p:sp>
        <p:nvSpPr>
          <p:cNvPr id="3" name="Content Placeholder 2">
            <a:extLst>
              <a:ext uri="{FF2B5EF4-FFF2-40B4-BE49-F238E27FC236}">
                <a16:creationId xmlns:a16="http://schemas.microsoft.com/office/drawing/2014/main" id="{89E8EB1B-F4EC-4160-A6E1-176EEBA53485}"/>
              </a:ext>
            </a:extLst>
          </p:cNvPr>
          <p:cNvSpPr>
            <a:spLocks noGrp="1"/>
          </p:cNvSpPr>
          <p:nvPr>
            <p:ph sz="half" idx="1"/>
          </p:nvPr>
        </p:nvSpPr>
        <p:spPr>
          <a:xfrm>
            <a:off x="457200" y="980728"/>
            <a:ext cx="4038600" cy="4525963"/>
          </a:xfrm>
        </p:spPr>
        <p:txBody>
          <a:bodyPr>
            <a:noAutofit/>
          </a:bodyPr>
          <a:lstStyle/>
          <a:p>
            <a:pPr marL="0" indent="0">
              <a:spcAft>
                <a:spcPts val="800"/>
              </a:spcAft>
              <a:buNone/>
            </a:pPr>
            <a:r>
              <a:rPr lang="en-GB" sz="2000" dirty="0">
                <a:solidFill>
                  <a:schemeClr val="bg1">
                    <a:lumMod val="50000"/>
                  </a:schemeClr>
                </a:solidFill>
                <a:latin typeface="Calibri" panose="020F0502020204030204" pitchFamily="34" charset="0"/>
                <a:cs typeface="Calibri" panose="020F0502020204030204" pitchFamily="34" charset="0"/>
              </a:rPr>
              <a:t>Part </a:t>
            </a:r>
            <a:r>
              <a:rPr lang="en-GB" sz="2000" dirty="0" err="1">
                <a:solidFill>
                  <a:schemeClr val="bg1">
                    <a:lumMod val="50000"/>
                  </a:schemeClr>
                </a:solidFill>
                <a:latin typeface="Calibri" panose="020F0502020204030204" pitchFamily="34" charset="0"/>
                <a:cs typeface="Calibri" panose="020F0502020204030204" pitchFamily="34" charset="0"/>
              </a:rPr>
              <a:t>i</a:t>
            </a:r>
            <a:endParaRPr lang="en-GB" sz="2000" dirty="0">
              <a:solidFill>
                <a:schemeClr val="bg1">
                  <a:lumMod val="50000"/>
                </a:schemeClr>
              </a:solidFill>
              <a:latin typeface="Calibri" panose="020F0502020204030204" pitchFamily="34" charset="0"/>
              <a:cs typeface="Calibri" panose="020F0502020204030204" pitchFamily="34" charset="0"/>
            </a:endParaRP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What is biological recording?</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UK infrastructure for biological recording</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0" indent="0">
              <a:spcAft>
                <a:spcPts val="800"/>
              </a:spcAft>
              <a:buNone/>
            </a:pPr>
            <a:endParaRPr lang="en-GB" sz="2000" dirty="0">
              <a:solidFill>
                <a:schemeClr val="bg1">
                  <a:lumMod val="50000"/>
                </a:schemeClr>
              </a:solidFill>
              <a:latin typeface="Calibri" panose="020F0502020204030204" pitchFamily="34" charset="0"/>
              <a:cs typeface="Calibri" panose="020F0502020204030204" pitchFamily="34" charset="0"/>
            </a:endParaRPr>
          </a:p>
          <a:p>
            <a:pPr marL="0" indent="0">
              <a:spcAft>
                <a:spcPts val="800"/>
              </a:spcAft>
              <a:buNone/>
            </a:pPr>
            <a:r>
              <a:rPr lang="en-GB" sz="2000" dirty="0">
                <a:latin typeface="Calibri" panose="020F0502020204030204" pitchFamily="34" charset="0"/>
                <a:cs typeface="Calibri" panose="020F0502020204030204" pitchFamily="34" charset="0"/>
              </a:rPr>
              <a:t>Part ii</a:t>
            </a:r>
          </a:p>
          <a:p>
            <a:pPr>
              <a:spcAft>
                <a:spcPts val="800"/>
              </a:spcAft>
            </a:pPr>
            <a:r>
              <a:rPr lang="en-GB" sz="2000" dirty="0">
                <a:effectLst/>
                <a:latin typeface="Calibri" panose="020F0502020204030204" pitchFamily="34" charset="0"/>
                <a:ea typeface="Calibri" panose="020F0502020204030204" pitchFamily="34" charset="0"/>
                <a:cs typeface="Calibri" panose="020F0502020204030204" pitchFamily="34" charset="0"/>
              </a:rPr>
              <a:t>Recording scheme examples</a:t>
            </a:r>
          </a:p>
          <a:p>
            <a:pPr>
              <a:spcAft>
                <a:spcPts val="800"/>
              </a:spcAft>
            </a:pPr>
            <a:r>
              <a:rPr lang="en-GB" sz="2000" dirty="0">
                <a:latin typeface="Calibri" panose="020F0502020204030204" pitchFamily="34" charset="0"/>
                <a:ea typeface="Calibri" panose="020F0502020204030204" pitchFamily="34" charset="0"/>
                <a:cs typeface="Calibri" panose="020F0502020204030204" pitchFamily="34" charset="0"/>
              </a:rPr>
              <a:t>Data flow</a:t>
            </a:r>
            <a:br>
              <a:rPr lang="en-GB" sz="20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br>
            <a:endParaRPr lang="en-GB" sz="20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0" indent="0">
              <a:spcAft>
                <a:spcPts val="800"/>
              </a:spcAft>
              <a:buNone/>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Part iii</a:t>
            </a: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Why is biological recording important?</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Evolution of biological recording</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dirty="0">
              <a:solidFill>
                <a:schemeClr val="bg1">
                  <a:lumMod val="50000"/>
                </a:schemeClr>
              </a:solidFill>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F700FF82-0B41-46A0-97C2-A96540576F86}"/>
              </a:ext>
            </a:extLst>
          </p:cNvPr>
          <p:cNvSpPr>
            <a:spLocks noGrp="1"/>
          </p:cNvSpPr>
          <p:nvPr>
            <p:ph sz="half" idx="2"/>
          </p:nvPr>
        </p:nvSpPr>
        <p:spPr>
          <a:xfrm>
            <a:off x="4648200" y="980728"/>
            <a:ext cx="4038600" cy="4525963"/>
          </a:xfrm>
        </p:spPr>
        <p:txBody>
          <a:bodyPr/>
          <a:lstStyle/>
          <a:p>
            <a:pPr marL="0" indent="0">
              <a:buNone/>
            </a:pPr>
            <a:r>
              <a:rPr lang="en-GB" sz="2000" dirty="0">
                <a:solidFill>
                  <a:schemeClr val="bg1">
                    <a:lumMod val="50000"/>
                  </a:schemeClr>
                </a:solidFill>
                <a:latin typeface="Calibri" panose="020F0502020204030204" pitchFamily="34" charset="0"/>
                <a:cs typeface="Calibri" panose="020F0502020204030204" pitchFamily="34" charset="0"/>
              </a:rPr>
              <a:t>Part iv</a:t>
            </a: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Distribution atlases</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Uses of biological records</a:t>
            </a:r>
            <a:endParaRPr lang="en-US" sz="2000" dirty="0">
              <a:solidFill>
                <a:schemeClr val="bg1">
                  <a:lumMod val="50000"/>
                </a:schemeClr>
              </a:solidFill>
              <a:latin typeface="Calibri" panose="020F0502020204030204" pitchFamily="34" charset="0"/>
              <a:cs typeface="Calibri" panose="020F0502020204030204" pitchFamily="34" charset="0"/>
            </a:endParaRPr>
          </a:p>
          <a:p>
            <a:endParaRPr lang="en-US" sz="2000" dirty="0">
              <a:solidFill>
                <a:schemeClr val="bg1">
                  <a:lumMod val="50000"/>
                </a:schemeClr>
              </a:solidFill>
            </a:endParaRPr>
          </a:p>
        </p:txBody>
      </p:sp>
    </p:spTree>
    <p:extLst>
      <p:ext uri="{BB962C8B-B14F-4D97-AF65-F5344CB8AC3E}">
        <p14:creationId xmlns:p14="http://schemas.microsoft.com/office/powerpoint/2010/main" val="2098481324"/>
      </p:ext>
    </p:extLst>
  </p:cSld>
  <p:clrMapOvr>
    <a:masterClrMapping/>
  </p:clrMapOvr>
  <mc:AlternateContent xmlns:mc="http://schemas.openxmlformats.org/markup-compatibility/2006" xmlns:p14="http://schemas.microsoft.com/office/powerpoint/2010/main">
    <mc:Choice Requires="p14">
      <p:transition spd="slow" p14:dur="2000" advTm="15649"/>
    </mc:Choice>
    <mc:Fallback xmlns="">
      <p:transition spd="slow" advTm="1564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3"/>
          <p:cNvSpPr>
            <a:spLocks noGrp="1" noChangeArrowheads="1"/>
          </p:cNvSpPr>
          <p:nvPr>
            <p:ph type="body" idx="4294967295"/>
          </p:nvPr>
        </p:nvSpPr>
        <p:spPr>
          <a:xfrm>
            <a:off x="1042988" y="2276475"/>
            <a:ext cx="7235825" cy="1323975"/>
          </a:xfrm>
        </p:spPr>
        <p:txBody>
          <a:bodyPr/>
          <a:lstStyle/>
          <a:p>
            <a:pPr>
              <a:buFontTx/>
              <a:buNone/>
              <a:defRPr/>
            </a:pPr>
            <a:r>
              <a:rPr lang="en-GB" sz="4000" b="1">
                <a:solidFill>
                  <a:srgbClr val="3333CC"/>
                </a:solidFill>
                <a:effectLst>
                  <a:outerShdw blurRad="38100" dist="38100" dir="2700000" algn="tl">
                    <a:srgbClr val="C0C0C0"/>
                  </a:outerShdw>
                </a:effectLst>
              </a:rPr>
              <a:t>...most of our animal species are invertebrates</a:t>
            </a:r>
          </a:p>
        </p:txBody>
      </p:sp>
    </p:spTree>
  </p:cSld>
  <p:clrMapOvr>
    <a:masterClrMapping/>
  </p:clrMapOvr>
  <mc:AlternateContent xmlns:mc="http://schemas.openxmlformats.org/markup-compatibility/2006" xmlns:p14="http://schemas.microsoft.com/office/powerpoint/2010/main">
    <mc:Choice Requires="p14">
      <p:transition spd="slow" p14:dur="2000" advTm="59034"/>
    </mc:Choice>
    <mc:Fallback xmlns="">
      <p:transition spd="slow" advTm="5903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l="17021" t="8789" r="17825" b="79442"/>
          <a:stretch>
            <a:fillRect/>
          </a:stretch>
        </p:blipFill>
        <p:spPr bwMode="auto">
          <a:xfrm>
            <a:off x="0" y="0"/>
            <a:ext cx="9144000" cy="928688"/>
          </a:xfrm>
          <a:prstGeom prst="rect">
            <a:avLst/>
          </a:prstGeom>
          <a:noFill/>
          <a:ln w="9525">
            <a:noFill/>
            <a:miter lim="800000"/>
            <a:headEnd/>
            <a:tailEnd/>
          </a:ln>
        </p:spPr>
      </p:pic>
      <p:sp>
        <p:nvSpPr>
          <p:cNvPr id="16387" name="Content Placeholder 3"/>
          <p:cNvSpPr>
            <a:spLocks noGrp="1"/>
          </p:cNvSpPr>
          <p:nvPr>
            <p:ph idx="4294967295"/>
          </p:nvPr>
        </p:nvSpPr>
        <p:spPr/>
        <p:txBody>
          <a:bodyPr/>
          <a:lstStyle/>
          <a:p>
            <a:r>
              <a:rPr lang="en-GB" altLang="en-US"/>
              <a:t>Weekly transects in season (26 per year) </a:t>
            </a:r>
          </a:p>
          <a:p>
            <a:r>
              <a:rPr lang="en-GB" altLang="en-US"/>
              <a:t>32 years</a:t>
            </a:r>
          </a:p>
          <a:p>
            <a:r>
              <a:rPr lang="en-GB" altLang="en-US"/>
              <a:t>1,500 sites</a:t>
            </a:r>
          </a:p>
          <a:p>
            <a:r>
              <a:rPr lang="en-GB" altLang="en-US"/>
              <a:t>170,000 surveys</a:t>
            </a:r>
          </a:p>
          <a:p>
            <a:r>
              <a:rPr lang="en-GB" altLang="en-US">
                <a:solidFill>
                  <a:srgbClr val="FF0000"/>
                </a:solidFill>
              </a:rPr>
              <a:t>12.5 million butterfly records!</a:t>
            </a:r>
          </a:p>
          <a:p>
            <a:endParaRPr lang="en-GB" altLang="en-US"/>
          </a:p>
          <a:p>
            <a:endParaRPr lang="en-GB" altLang="en-US"/>
          </a:p>
        </p:txBody>
      </p:sp>
    </p:spTree>
  </p:cSld>
  <p:clrMapOvr>
    <a:masterClrMapping/>
  </p:clrMapOvr>
  <mc:AlternateContent xmlns:mc="http://schemas.openxmlformats.org/markup-compatibility/2006" xmlns:p14="http://schemas.microsoft.com/office/powerpoint/2010/main">
    <mc:Choice Requires="p14">
      <p:transition spd="slow" p14:dur="2000" advTm="134349"/>
    </mc:Choice>
    <mc:Fallback xmlns="">
      <p:transition spd="slow" advTm="13434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l="17021" t="8789" r="17825" b="4297"/>
          <a:stretch>
            <a:fillRect/>
          </a:stretch>
        </p:blipFill>
        <p:spPr bwMode="auto">
          <a:xfrm>
            <a:off x="0" y="0"/>
            <a:ext cx="9144000" cy="68580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54967"/>
    </mc:Choice>
    <mc:Fallback xmlns="">
      <p:transition spd="slow" advTm="5496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endParaRPr lang="en-US" altLang="en-US"/>
          </a:p>
        </p:txBody>
      </p:sp>
      <p:pic>
        <p:nvPicPr>
          <p:cNvPr id="18435" name="Picture 3"/>
          <p:cNvPicPr>
            <a:picLocks noChangeAspect="1" noChangeArrowheads="1"/>
          </p:cNvPicPr>
          <p:nvPr/>
        </p:nvPicPr>
        <p:blipFill>
          <a:blip r:embed="rId3" cstate="print"/>
          <a:srcRect l="12994" t="37663" r="10820" b="13623"/>
          <a:stretch>
            <a:fillRect/>
          </a:stretch>
        </p:blipFill>
        <p:spPr bwMode="auto">
          <a:xfrm>
            <a:off x="179388" y="2081213"/>
            <a:ext cx="8785225" cy="4494212"/>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l="12500" t="48158" r="10429" b="32813"/>
          <a:stretch>
            <a:fillRect/>
          </a:stretch>
        </p:blipFill>
        <p:spPr bwMode="auto">
          <a:xfrm>
            <a:off x="0" y="0"/>
            <a:ext cx="9144000" cy="1806575"/>
          </a:xfrm>
          <a:prstGeom prst="rect">
            <a:avLst/>
          </a:prstGeom>
          <a:noFill/>
          <a:ln w="9525">
            <a:noFill/>
            <a:miter lim="800000"/>
            <a:headEnd/>
            <a:tailEnd/>
          </a:ln>
        </p:spPr>
      </p:pic>
      <p:sp>
        <p:nvSpPr>
          <p:cNvPr id="18437" name="Text Box 5"/>
          <p:cNvSpPr txBox="1">
            <a:spLocks noChangeArrowheads="1"/>
          </p:cNvSpPr>
          <p:nvPr/>
        </p:nvSpPr>
        <p:spPr bwMode="auto">
          <a:xfrm>
            <a:off x="250825" y="908050"/>
            <a:ext cx="6732588" cy="304800"/>
          </a:xfrm>
          <a:prstGeom prst="rect">
            <a:avLst/>
          </a:prstGeom>
          <a:noFill/>
          <a:ln w="9525">
            <a:noFill/>
            <a:miter lim="800000"/>
            <a:headEnd/>
            <a:tailEnd/>
          </a:ln>
        </p:spPr>
        <p:txBody>
          <a:bodyPr>
            <a:spAutoFit/>
          </a:bodyPr>
          <a:lstStyle/>
          <a:p>
            <a:r>
              <a:rPr lang="en-GB" altLang="en-US" sz="1400" b="1"/>
              <a:t>Ecography 35: 001–008, 2012    </a:t>
            </a:r>
            <a:r>
              <a:rPr lang="en-GB" altLang="en-US" sz="1400"/>
              <a:t>doi: 10.1111/j.1600-0587.2012.07665.x</a:t>
            </a:r>
          </a:p>
        </p:txBody>
      </p:sp>
      <p:pic>
        <p:nvPicPr>
          <p:cNvPr id="18438" name="Picture 17" descr="UK BMS"/>
          <p:cNvPicPr>
            <a:picLocks noChangeAspect="1" noChangeArrowheads="1"/>
          </p:cNvPicPr>
          <p:nvPr/>
        </p:nvPicPr>
        <p:blipFill>
          <a:blip r:embed="rId5" cstate="print"/>
          <a:srcRect r="36688"/>
          <a:stretch>
            <a:fillRect/>
          </a:stretch>
        </p:blipFill>
        <p:spPr bwMode="auto">
          <a:xfrm>
            <a:off x="4932363" y="1268413"/>
            <a:ext cx="4211637" cy="6651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76895"/>
    </mc:Choice>
    <mc:Fallback xmlns="">
      <p:transition spd="slow" advTm="7689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l="37080" t="14764" r="23627" b="13376"/>
          <a:stretch>
            <a:fillRect/>
          </a:stretch>
        </p:blipFill>
        <p:spPr bwMode="auto">
          <a:xfrm>
            <a:off x="1547813" y="333375"/>
            <a:ext cx="5811837" cy="59753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70526"/>
    </mc:Choice>
    <mc:Fallback xmlns="">
      <p:transition spd="slow" advTm="7052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GB" altLang="en-US"/>
              <a:t>Biological records: data flow</a:t>
            </a:r>
          </a:p>
        </p:txBody>
      </p:sp>
      <p:sp>
        <p:nvSpPr>
          <p:cNvPr id="20483" name="Text Box 4"/>
          <p:cNvSpPr txBox="1">
            <a:spLocks noChangeArrowheads="1"/>
          </p:cNvSpPr>
          <p:nvPr/>
        </p:nvSpPr>
        <p:spPr bwMode="auto">
          <a:xfrm>
            <a:off x="785813" y="2214563"/>
            <a:ext cx="1747837" cy="922337"/>
          </a:xfrm>
          <a:prstGeom prst="rect">
            <a:avLst/>
          </a:prstGeom>
          <a:solidFill>
            <a:srgbClr val="CCFF33"/>
          </a:solidFill>
          <a:ln w="6350">
            <a:solidFill>
              <a:schemeClr val="tx1"/>
            </a:solidFill>
            <a:miter lim="800000"/>
            <a:headEnd/>
            <a:tailEnd/>
          </a:ln>
        </p:spPr>
        <p:txBody>
          <a:bodyPr>
            <a:spAutoFit/>
          </a:bodyPr>
          <a:lstStyle/>
          <a:p>
            <a:pPr algn="ctr"/>
            <a:r>
              <a:rPr lang="en-GB" altLang="en-US"/>
              <a:t>Volunteers recording species</a:t>
            </a:r>
          </a:p>
        </p:txBody>
      </p:sp>
      <p:sp>
        <p:nvSpPr>
          <p:cNvPr id="20484" name="Text Box 5"/>
          <p:cNvSpPr txBox="1">
            <a:spLocks noChangeArrowheads="1"/>
          </p:cNvSpPr>
          <p:nvPr/>
        </p:nvSpPr>
        <p:spPr bwMode="auto">
          <a:xfrm>
            <a:off x="3429000" y="2214563"/>
            <a:ext cx="1892300" cy="922337"/>
          </a:xfrm>
          <a:prstGeom prst="rect">
            <a:avLst/>
          </a:prstGeom>
          <a:solidFill>
            <a:srgbClr val="FFCC00"/>
          </a:solidFill>
          <a:ln w="6350">
            <a:solidFill>
              <a:schemeClr val="tx1"/>
            </a:solidFill>
            <a:miter lim="800000"/>
            <a:headEnd/>
            <a:tailEnd/>
          </a:ln>
        </p:spPr>
        <p:txBody>
          <a:bodyPr>
            <a:spAutoFit/>
          </a:bodyPr>
          <a:lstStyle/>
          <a:p>
            <a:pPr algn="ctr"/>
            <a:r>
              <a:rPr lang="en-GB" altLang="en-US"/>
              <a:t>National recording scheme</a:t>
            </a:r>
          </a:p>
        </p:txBody>
      </p:sp>
      <p:sp>
        <p:nvSpPr>
          <p:cNvPr id="20485" name="Text Box 6"/>
          <p:cNvSpPr txBox="1">
            <a:spLocks noChangeArrowheads="1"/>
          </p:cNvSpPr>
          <p:nvPr/>
        </p:nvSpPr>
        <p:spPr bwMode="auto">
          <a:xfrm>
            <a:off x="6143625" y="4000500"/>
            <a:ext cx="1500188" cy="923925"/>
          </a:xfrm>
          <a:prstGeom prst="rect">
            <a:avLst/>
          </a:prstGeom>
          <a:solidFill>
            <a:schemeClr val="accent1"/>
          </a:solidFill>
          <a:ln w="6350">
            <a:solidFill>
              <a:schemeClr val="tx1"/>
            </a:solidFill>
            <a:miter lim="800000"/>
            <a:headEnd/>
            <a:tailEnd/>
          </a:ln>
        </p:spPr>
        <p:txBody>
          <a:bodyPr>
            <a:spAutoFit/>
          </a:bodyPr>
          <a:lstStyle/>
          <a:p>
            <a:pPr algn="ctr"/>
            <a:r>
              <a:rPr lang="en-GB" altLang="en-US" dirty="0"/>
              <a:t>NBN </a:t>
            </a:r>
          </a:p>
          <a:p>
            <a:pPr algn="ctr"/>
            <a:r>
              <a:rPr lang="en-GB" altLang="en-US" dirty="0"/>
              <a:t>Atlas</a:t>
            </a:r>
          </a:p>
          <a:p>
            <a:pPr algn="ctr"/>
            <a:endParaRPr lang="en-GB" altLang="en-US" dirty="0"/>
          </a:p>
        </p:txBody>
      </p:sp>
      <p:sp>
        <p:nvSpPr>
          <p:cNvPr id="20486" name="Text Box 7"/>
          <p:cNvSpPr txBox="1">
            <a:spLocks noChangeArrowheads="1"/>
          </p:cNvSpPr>
          <p:nvPr/>
        </p:nvSpPr>
        <p:spPr bwMode="auto">
          <a:xfrm>
            <a:off x="6143625" y="2214563"/>
            <a:ext cx="1500188" cy="923925"/>
          </a:xfrm>
          <a:prstGeom prst="rect">
            <a:avLst/>
          </a:prstGeom>
          <a:solidFill>
            <a:srgbClr val="FFFF00"/>
          </a:solidFill>
          <a:ln w="6350">
            <a:solidFill>
              <a:schemeClr val="tx1"/>
            </a:solidFill>
            <a:miter lim="800000"/>
            <a:headEnd/>
            <a:tailEnd/>
          </a:ln>
        </p:spPr>
        <p:txBody>
          <a:bodyPr>
            <a:spAutoFit/>
          </a:bodyPr>
          <a:lstStyle/>
          <a:p>
            <a:pPr algn="ctr"/>
            <a:r>
              <a:rPr lang="en-GB" altLang="en-US"/>
              <a:t>Biological Records </a:t>
            </a:r>
          </a:p>
          <a:p>
            <a:pPr algn="ctr"/>
            <a:r>
              <a:rPr lang="en-GB" altLang="en-US"/>
              <a:t>Centre</a:t>
            </a:r>
          </a:p>
        </p:txBody>
      </p:sp>
      <p:sp>
        <p:nvSpPr>
          <p:cNvPr id="20487" name="Text Box 12"/>
          <p:cNvSpPr txBox="1">
            <a:spLocks noChangeArrowheads="1"/>
          </p:cNvSpPr>
          <p:nvPr/>
        </p:nvSpPr>
        <p:spPr bwMode="auto">
          <a:xfrm>
            <a:off x="3643313" y="3143250"/>
            <a:ext cx="1482725" cy="336550"/>
          </a:xfrm>
          <a:prstGeom prst="rect">
            <a:avLst/>
          </a:prstGeom>
          <a:noFill/>
          <a:ln w="9525">
            <a:noFill/>
            <a:miter lim="800000"/>
            <a:headEnd/>
            <a:tailEnd/>
          </a:ln>
        </p:spPr>
        <p:txBody>
          <a:bodyPr wrap="none">
            <a:spAutoFit/>
          </a:bodyPr>
          <a:lstStyle/>
          <a:p>
            <a:r>
              <a:rPr lang="en-GB" altLang="en-US" sz="1600"/>
              <a:t>Quality control</a:t>
            </a:r>
            <a:endParaRPr lang="en-US" altLang="en-US" sz="1600"/>
          </a:p>
        </p:txBody>
      </p:sp>
      <p:sp>
        <p:nvSpPr>
          <p:cNvPr id="20488" name="Text Box 13"/>
          <p:cNvSpPr txBox="1">
            <a:spLocks noChangeArrowheads="1"/>
          </p:cNvSpPr>
          <p:nvPr/>
        </p:nvSpPr>
        <p:spPr bwMode="auto">
          <a:xfrm>
            <a:off x="7661275" y="2500313"/>
            <a:ext cx="1482725" cy="581025"/>
          </a:xfrm>
          <a:prstGeom prst="rect">
            <a:avLst/>
          </a:prstGeom>
          <a:noFill/>
          <a:ln w="9525">
            <a:noFill/>
            <a:miter lim="800000"/>
            <a:headEnd/>
            <a:tailEnd/>
          </a:ln>
        </p:spPr>
        <p:txBody>
          <a:bodyPr wrap="none">
            <a:spAutoFit/>
          </a:bodyPr>
          <a:lstStyle/>
          <a:p>
            <a:r>
              <a:rPr lang="en-GB" altLang="en-US" sz="1600"/>
              <a:t>Quality control</a:t>
            </a:r>
          </a:p>
          <a:p>
            <a:r>
              <a:rPr lang="en-GB" altLang="en-US" sz="1600"/>
              <a:t>Mapping</a:t>
            </a:r>
            <a:endParaRPr lang="en-US" altLang="en-US" sz="1600"/>
          </a:p>
        </p:txBody>
      </p:sp>
      <p:sp>
        <p:nvSpPr>
          <p:cNvPr id="20489" name="Text Box 14"/>
          <p:cNvSpPr txBox="1">
            <a:spLocks noChangeArrowheads="1"/>
          </p:cNvSpPr>
          <p:nvPr/>
        </p:nvSpPr>
        <p:spPr bwMode="auto">
          <a:xfrm>
            <a:off x="5572125" y="4929188"/>
            <a:ext cx="2825750" cy="581025"/>
          </a:xfrm>
          <a:prstGeom prst="rect">
            <a:avLst/>
          </a:prstGeom>
          <a:noFill/>
          <a:ln w="9525">
            <a:noFill/>
            <a:miter lim="800000"/>
            <a:headEnd/>
            <a:tailEnd/>
          </a:ln>
        </p:spPr>
        <p:txBody>
          <a:bodyPr wrap="none">
            <a:spAutoFit/>
          </a:bodyPr>
          <a:lstStyle/>
          <a:p>
            <a:r>
              <a:rPr lang="en-GB" altLang="en-US" sz="1600"/>
              <a:t>Data mapped &amp; accessible to</a:t>
            </a:r>
          </a:p>
          <a:p>
            <a:r>
              <a:rPr lang="en-GB" altLang="en-US" sz="1600"/>
              <a:t>public online</a:t>
            </a:r>
            <a:endParaRPr lang="en-US" altLang="en-US" sz="1600"/>
          </a:p>
        </p:txBody>
      </p:sp>
      <p:sp>
        <p:nvSpPr>
          <p:cNvPr id="20490" name="Text Box 7"/>
          <p:cNvSpPr txBox="1">
            <a:spLocks noChangeArrowheads="1"/>
          </p:cNvSpPr>
          <p:nvPr/>
        </p:nvSpPr>
        <p:spPr bwMode="auto">
          <a:xfrm>
            <a:off x="2928938" y="4000500"/>
            <a:ext cx="1571625" cy="923925"/>
          </a:xfrm>
          <a:prstGeom prst="rect">
            <a:avLst/>
          </a:prstGeom>
          <a:solidFill>
            <a:srgbClr val="FFFF00"/>
          </a:solidFill>
          <a:ln w="6350">
            <a:solidFill>
              <a:schemeClr val="tx1"/>
            </a:solidFill>
            <a:miter lim="800000"/>
            <a:headEnd/>
            <a:tailEnd/>
          </a:ln>
        </p:spPr>
        <p:txBody>
          <a:bodyPr>
            <a:spAutoFit/>
          </a:bodyPr>
          <a:lstStyle/>
          <a:p>
            <a:pPr algn="ctr"/>
            <a:r>
              <a:rPr lang="en-GB" altLang="en-US"/>
              <a:t>Local Records Centres</a:t>
            </a:r>
          </a:p>
        </p:txBody>
      </p:sp>
      <p:cxnSp>
        <p:nvCxnSpPr>
          <p:cNvPr id="25" name="Straight Arrow Connector 24"/>
          <p:cNvCxnSpPr>
            <a:stCxn id="20490" idx="3"/>
            <a:endCxn id="20485" idx="1"/>
          </p:cNvCxnSpPr>
          <p:nvPr/>
        </p:nvCxnSpPr>
        <p:spPr>
          <a:xfrm>
            <a:off x="4500563" y="4462463"/>
            <a:ext cx="1643062" cy="1587"/>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20483" idx="3"/>
            <a:endCxn id="20484" idx="1"/>
          </p:cNvCxnSpPr>
          <p:nvPr/>
        </p:nvCxnSpPr>
        <p:spPr>
          <a:xfrm>
            <a:off x="2533650" y="2674938"/>
            <a:ext cx="89535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20484" idx="3"/>
            <a:endCxn id="20486" idx="1"/>
          </p:cNvCxnSpPr>
          <p:nvPr/>
        </p:nvCxnSpPr>
        <p:spPr>
          <a:xfrm>
            <a:off x="5321300" y="2674938"/>
            <a:ext cx="822325"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20486" idx="2"/>
            <a:endCxn id="20485" idx="0"/>
          </p:cNvCxnSpPr>
          <p:nvPr/>
        </p:nvCxnSpPr>
        <p:spPr>
          <a:xfrm rot="5400000">
            <a:off x="6461919" y="3569494"/>
            <a:ext cx="863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54667"/>
    </mc:Choice>
    <mc:Fallback xmlns="">
      <p:transition spd="slow" advTm="15466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pPr eaLnBrk="1" hangingPunct="1"/>
            <a:r>
              <a:rPr lang="en-GB" altLang="en-US"/>
              <a:t>Biological records: data flow</a:t>
            </a:r>
          </a:p>
        </p:txBody>
      </p:sp>
      <p:sp>
        <p:nvSpPr>
          <p:cNvPr id="21507" name="Text Box 4"/>
          <p:cNvSpPr txBox="1">
            <a:spLocks noChangeArrowheads="1"/>
          </p:cNvSpPr>
          <p:nvPr/>
        </p:nvSpPr>
        <p:spPr bwMode="auto">
          <a:xfrm>
            <a:off x="785813" y="1844675"/>
            <a:ext cx="1747837" cy="922338"/>
          </a:xfrm>
          <a:prstGeom prst="rect">
            <a:avLst/>
          </a:prstGeom>
          <a:solidFill>
            <a:srgbClr val="CCFF33"/>
          </a:solidFill>
          <a:ln w="6350">
            <a:solidFill>
              <a:schemeClr val="tx1"/>
            </a:solidFill>
            <a:miter lim="800000"/>
            <a:headEnd/>
            <a:tailEnd/>
          </a:ln>
        </p:spPr>
        <p:txBody>
          <a:bodyPr>
            <a:spAutoFit/>
          </a:bodyPr>
          <a:lstStyle/>
          <a:p>
            <a:pPr algn="ctr"/>
            <a:r>
              <a:rPr lang="en-GB" altLang="en-US"/>
              <a:t>Volunteers recording species</a:t>
            </a:r>
          </a:p>
        </p:txBody>
      </p:sp>
      <p:sp>
        <p:nvSpPr>
          <p:cNvPr id="21508" name="Text Box 5"/>
          <p:cNvSpPr txBox="1">
            <a:spLocks noChangeArrowheads="1"/>
          </p:cNvSpPr>
          <p:nvPr/>
        </p:nvSpPr>
        <p:spPr bwMode="auto">
          <a:xfrm>
            <a:off x="3429000" y="1844675"/>
            <a:ext cx="1892300" cy="922338"/>
          </a:xfrm>
          <a:prstGeom prst="rect">
            <a:avLst/>
          </a:prstGeom>
          <a:solidFill>
            <a:srgbClr val="FFCC00"/>
          </a:solidFill>
          <a:ln w="6350">
            <a:solidFill>
              <a:schemeClr val="tx1"/>
            </a:solidFill>
            <a:miter lim="800000"/>
            <a:headEnd/>
            <a:tailEnd/>
          </a:ln>
        </p:spPr>
        <p:txBody>
          <a:bodyPr>
            <a:spAutoFit/>
          </a:bodyPr>
          <a:lstStyle/>
          <a:p>
            <a:pPr algn="ctr"/>
            <a:r>
              <a:rPr lang="en-GB" altLang="en-US"/>
              <a:t>National recording scheme</a:t>
            </a:r>
          </a:p>
        </p:txBody>
      </p:sp>
      <p:sp>
        <p:nvSpPr>
          <p:cNvPr id="21509" name="Text Box 6"/>
          <p:cNvSpPr txBox="1">
            <a:spLocks noChangeArrowheads="1"/>
          </p:cNvSpPr>
          <p:nvPr/>
        </p:nvSpPr>
        <p:spPr bwMode="auto">
          <a:xfrm>
            <a:off x="6156325" y="4498975"/>
            <a:ext cx="1500188" cy="923925"/>
          </a:xfrm>
          <a:prstGeom prst="rect">
            <a:avLst/>
          </a:prstGeom>
          <a:solidFill>
            <a:srgbClr val="DDDDDD"/>
          </a:solidFill>
          <a:ln w="6350">
            <a:solidFill>
              <a:schemeClr val="tx1"/>
            </a:solidFill>
            <a:miter lim="800000"/>
            <a:headEnd/>
            <a:tailEnd/>
          </a:ln>
        </p:spPr>
        <p:txBody>
          <a:bodyPr>
            <a:spAutoFit/>
          </a:bodyPr>
          <a:lstStyle/>
          <a:p>
            <a:pPr algn="ctr"/>
            <a:r>
              <a:rPr lang="en-GB" altLang="en-US" dirty="0"/>
              <a:t>NBN </a:t>
            </a:r>
          </a:p>
          <a:p>
            <a:pPr algn="ctr"/>
            <a:r>
              <a:rPr lang="en-GB" altLang="en-US" dirty="0"/>
              <a:t>Atlas</a:t>
            </a:r>
          </a:p>
          <a:p>
            <a:pPr algn="ctr"/>
            <a:endParaRPr lang="en-GB" altLang="en-US" dirty="0"/>
          </a:p>
        </p:txBody>
      </p:sp>
      <p:sp>
        <p:nvSpPr>
          <p:cNvPr id="21510" name="Text Box 7"/>
          <p:cNvSpPr txBox="1">
            <a:spLocks noChangeArrowheads="1"/>
          </p:cNvSpPr>
          <p:nvPr/>
        </p:nvSpPr>
        <p:spPr bwMode="auto">
          <a:xfrm>
            <a:off x="6143625" y="1844675"/>
            <a:ext cx="1500188" cy="923925"/>
          </a:xfrm>
          <a:prstGeom prst="rect">
            <a:avLst/>
          </a:prstGeom>
          <a:solidFill>
            <a:srgbClr val="DDDDDD"/>
          </a:solidFill>
          <a:ln w="6350">
            <a:solidFill>
              <a:schemeClr val="tx1"/>
            </a:solidFill>
            <a:miter lim="800000"/>
            <a:headEnd/>
            <a:tailEnd/>
          </a:ln>
        </p:spPr>
        <p:txBody>
          <a:bodyPr>
            <a:spAutoFit/>
          </a:bodyPr>
          <a:lstStyle/>
          <a:p>
            <a:pPr algn="ctr"/>
            <a:r>
              <a:rPr lang="en-GB" altLang="en-US"/>
              <a:t>Biological Records </a:t>
            </a:r>
          </a:p>
          <a:p>
            <a:pPr algn="ctr"/>
            <a:r>
              <a:rPr lang="en-GB" altLang="en-US"/>
              <a:t>Centre</a:t>
            </a:r>
          </a:p>
        </p:txBody>
      </p:sp>
      <p:sp>
        <p:nvSpPr>
          <p:cNvPr id="21511" name="Text Box 12"/>
          <p:cNvSpPr txBox="1">
            <a:spLocks noChangeArrowheads="1"/>
          </p:cNvSpPr>
          <p:nvPr/>
        </p:nvSpPr>
        <p:spPr bwMode="auto">
          <a:xfrm>
            <a:off x="3643313" y="2773363"/>
            <a:ext cx="1482725" cy="336550"/>
          </a:xfrm>
          <a:prstGeom prst="rect">
            <a:avLst/>
          </a:prstGeom>
          <a:noFill/>
          <a:ln w="9525">
            <a:noFill/>
            <a:miter lim="800000"/>
            <a:headEnd/>
            <a:tailEnd/>
          </a:ln>
        </p:spPr>
        <p:txBody>
          <a:bodyPr wrap="none">
            <a:spAutoFit/>
          </a:bodyPr>
          <a:lstStyle/>
          <a:p>
            <a:r>
              <a:rPr lang="en-GB" altLang="en-US" sz="1600"/>
              <a:t>Quality control</a:t>
            </a:r>
            <a:endParaRPr lang="en-US" altLang="en-US" sz="1600"/>
          </a:p>
        </p:txBody>
      </p:sp>
      <p:sp>
        <p:nvSpPr>
          <p:cNvPr id="21512" name="Text Box 13"/>
          <p:cNvSpPr txBox="1">
            <a:spLocks noChangeArrowheads="1"/>
          </p:cNvSpPr>
          <p:nvPr/>
        </p:nvSpPr>
        <p:spPr bwMode="auto">
          <a:xfrm>
            <a:off x="7661275" y="2130425"/>
            <a:ext cx="1482725" cy="581025"/>
          </a:xfrm>
          <a:prstGeom prst="rect">
            <a:avLst/>
          </a:prstGeom>
          <a:noFill/>
          <a:ln w="9525">
            <a:noFill/>
            <a:miter lim="800000"/>
            <a:headEnd/>
            <a:tailEnd/>
          </a:ln>
        </p:spPr>
        <p:txBody>
          <a:bodyPr wrap="none">
            <a:spAutoFit/>
          </a:bodyPr>
          <a:lstStyle/>
          <a:p>
            <a:r>
              <a:rPr lang="en-GB" altLang="en-US" sz="1600">
                <a:solidFill>
                  <a:schemeClr val="bg2"/>
                </a:solidFill>
              </a:rPr>
              <a:t>Quality control</a:t>
            </a:r>
          </a:p>
          <a:p>
            <a:r>
              <a:rPr lang="en-GB" altLang="en-US" sz="1600">
                <a:solidFill>
                  <a:schemeClr val="bg2"/>
                </a:solidFill>
              </a:rPr>
              <a:t>Mapping</a:t>
            </a:r>
            <a:endParaRPr lang="en-US" altLang="en-US" sz="1600">
              <a:solidFill>
                <a:schemeClr val="bg2"/>
              </a:solidFill>
            </a:endParaRPr>
          </a:p>
        </p:txBody>
      </p:sp>
      <p:sp>
        <p:nvSpPr>
          <p:cNvPr id="21513" name="Text Box 14"/>
          <p:cNvSpPr txBox="1">
            <a:spLocks noChangeArrowheads="1"/>
          </p:cNvSpPr>
          <p:nvPr/>
        </p:nvSpPr>
        <p:spPr bwMode="auto">
          <a:xfrm>
            <a:off x="5584825" y="5427663"/>
            <a:ext cx="2825750" cy="581025"/>
          </a:xfrm>
          <a:prstGeom prst="rect">
            <a:avLst/>
          </a:prstGeom>
          <a:noFill/>
          <a:ln w="9525">
            <a:noFill/>
            <a:miter lim="800000"/>
            <a:headEnd/>
            <a:tailEnd/>
          </a:ln>
        </p:spPr>
        <p:txBody>
          <a:bodyPr wrap="none">
            <a:spAutoFit/>
          </a:bodyPr>
          <a:lstStyle/>
          <a:p>
            <a:r>
              <a:rPr lang="en-GB" altLang="en-US" sz="1600">
                <a:solidFill>
                  <a:schemeClr val="bg2"/>
                </a:solidFill>
              </a:rPr>
              <a:t>Data mapped &amp; accessible to</a:t>
            </a:r>
          </a:p>
          <a:p>
            <a:r>
              <a:rPr lang="en-GB" altLang="en-US" sz="1600">
                <a:solidFill>
                  <a:schemeClr val="bg2"/>
                </a:solidFill>
              </a:rPr>
              <a:t>public online</a:t>
            </a:r>
            <a:endParaRPr lang="en-US" altLang="en-US" sz="1600">
              <a:solidFill>
                <a:schemeClr val="bg2"/>
              </a:solidFill>
            </a:endParaRPr>
          </a:p>
        </p:txBody>
      </p:sp>
      <p:sp>
        <p:nvSpPr>
          <p:cNvPr id="21514" name="Text Box 7"/>
          <p:cNvSpPr txBox="1">
            <a:spLocks noChangeArrowheads="1"/>
          </p:cNvSpPr>
          <p:nvPr/>
        </p:nvSpPr>
        <p:spPr bwMode="auto">
          <a:xfrm>
            <a:off x="2941638" y="4498975"/>
            <a:ext cx="1571625" cy="923925"/>
          </a:xfrm>
          <a:prstGeom prst="rect">
            <a:avLst/>
          </a:prstGeom>
          <a:solidFill>
            <a:srgbClr val="DDDDDD"/>
          </a:solidFill>
          <a:ln w="6350">
            <a:solidFill>
              <a:schemeClr val="tx1"/>
            </a:solidFill>
            <a:miter lim="800000"/>
            <a:headEnd/>
            <a:tailEnd/>
          </a:ln>
        </p:spPr>
        <p:txBody>
          <a:bodyPr>
            <a:spAutoFit/>
          </a:bodyPr>
          <a:lstStyle/>
          <a:p>
            <a:pPr algn="ctr"/>
            <a:r>
              <a:rPr lang="en-GB" altLang="en-US"/>
              <a:t>Local Records Centres</a:t>
            </a:r>
          </a:p>
        </p:txBody>
      </p:sp>
      <p:cxnSp>
        <p:nvCxnSpPr>
          <p:cNvPr id="25" name="Straight Arrow Connector 24"/>
          <p:cNvCxnSpPr>
            <a:stCxn id="21514" idx="3"/>
            <a:endCxn id="21509" idx="1"/>
          </p:cNvCxnSpPr>
          <p:nvPr/>
        </p:nvCxnSpPr>
        <p:spPr>
          <a:xfrm>
            <a:off x="4513263" y="4960938"/>
            <a:ext cx="1643062" cy="1587"/>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21507" idx="2"/>
            <a:endCxn id="21519" idx="0"/>
          </p:cNvCxnSpPr>
          <p:nvPr/>
        </p:nvCxnSpPr>
        <p:spPr>
          <a:xfrm>
            <a:off x="1660525" y="2767013"/>
            <a:ext cx="977900" cy="5794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21508" idx="3"/>
            <a:endCxn id="21510" idx="1"/>
          </p:cNvCxnSpPr>
          <p:nvPr/>
        </p:nvCxnSpPr>
        <p:spPr>
          <a:xfrm>
            <a:off x="5321300" y="2305050"/>
            <a:ext cx="822325"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470" name="Straight Arrow Connector 35"/>
          <p:cNvCxnSpPr>
            <a:cxnSpLocks noChangeShapeType="1"/>
            <a:stCxn id="21510" idx="2"/>
            <a:endCxn id="21509" idx="0"/>
          </p:cNvCxnSpPr>
          <p:nvPr/>
        </p:nvCxnSpPr>
        <p:spPr bwMode="auto">
          <a:xfrm>
            <a:off x="6894513" y="2768600"/>
            <a:ext cx="12700" cy="1730375"/>
          </a:xfrm>
          <a:prstGeom prst="straightConnector1">
            <a:avLst/>
          </a:prstGeom>
          <a:noFill/>
          <a:ln w="25400" algn="ctr">
            <a:solidFill>
              <a:schemeClr val="tx1"/>
            </a:solidFill>
            <a:round/>
            <a:headEnd/>
            <a:tailEnd type="arrow" w="med" len="med"/>
          </a:ln>
          <a:effectLst>
            <a:outerShdw dist="20000" dir="5400000" rotWithShape="0">
              <a:srgbClr val="000000">
                <a:alpha val="37999"/>
              </a:srgbClr>
            </a:outerShdw>
          </a:effectLst>
        </p:spPr>
      </p:cxnSp>
      <p:sp>
        <p:nvSpPr>
          <p:cNvPr id="21519" name="Text Box 4"/>
          <p:cNvSpPr txBox="1">
            <a:spLocks noChangeArrowheads="1"/>
          </p:cNvSpPr>
          <p:nvPr/>
        </p:nvSpPr>
        <p:spPr bwMode="auto">
          <a:xfrm>
            <a:off x="1763713" y="3346450"/>
            <a:ext cx="1747837" cy="647700"/>
          </a:xfrm>
          <a:prstGeom prst="rect">
            <a:avLst/>
          </a:prstGeom>
          <a:solidFill>
            <a:srgbClr val="CCFF33"/>
          </a:solidFill>
          <a:ln w="6350">
            <a:solidFill>
              <a:schemeClr val="tx1"/>
            </a:solidFill>
            <a:miter lim="800000"/>
            <a:headEnd/>
            <a:tailEnd/>
          </a:ln>
        </p:spPr>
        <p:txBody>
          <a:bodyPr>
            <a:spAutoFit/>
          </a:bodyPr>
          <a:lstStyle/>
          <a:p>
            <a:pPr algn="ctr"/>
            <a:r>
              <a:rPr lang="en-GB" altLang="en-US"/>
              <a:t>County recorders</a:t>
            </a:r>
          </a:p>
        </p:txBody>
      </p:sp>
      <p:cxnSp>
        <p:nvCxnSpPr>
          <p:cNvPr id="19472" name="Straight Arrow Connector 27"/>
          <p:cNvCxnSpPr>
            <a:cxnSpLocks noChangeShapeType="1"/>
            <a:stCxn id="21519" idx="0"/>
            <a:endCxn id="21508" idx="1"/>
          </p:cNvCxnSpPr>
          <p:nvPr/>
        </p:nvCxnSpPr>
        <p:spPr bwMode="auto">
          <a:xfrm flipV="1">
            <a:off x="2638425" y="2306638"/>
            <a:ext cx="790575" cy="1039812"/>
          </a:xfrm>
          <a:prstGeom prst="straightConnector1">
            <a:avLst/>
          </a:prstGeom>
          <a:noFill/>
          <a:ln w="25400" algn="ctr">
            <a:solidFill>
              <a:schemeClr val="tx1"/>
            </a:solidFill>
            <a:round/>
            <a:headEnd/>
            <a:tailEnd type="arrow" w="med" len="med"/>
          </a:ln>
          <a:effectLst>
            <a:outerShdw dist="20000" dir="5400000" rotWithShape="0">
              <a:srgbClr val="000000">
                <a:alpha val="37999"/>
              </a:srgbClr>
            </a:outerShdw>
          </a:effectLst>
        </p:spPr>
      </p:cxnSp>
      <p:sp>
        <p:nvSpPr>
          <p:cNvPr id="21521" name="Text Box 12"/>
          <p:cNvSpPr txBox="1">
            <a:spLocks noChangeArrowheads="1"/>
          </p:cNvSpPr>
          <p:nvPr/>
        </p:nvSpPr>
        <p:spPr bwMode="auto">
          <a:xfrm>
            <a:off x="1908175" y="3995738"/>
            <a:ext cx="1482725" cy="336550"/>
          </a:xfrm>
          <a:prstGeom prst="rect">
            <a:avLst/>
          </a:prstGeom>
          <a:noFill/>
          <a:ln w="9525">
            <a:noFill/>
            <a:miter lim="800000"/>
            <a:headEnd/>
            <a:tailEnd/>
          </a:ln>
        </p:spPr>
        <p:txBody>
          <a:bodyPr wrap="none">
            <a:spAutoFit/>
          </a:bodyPr>
          <a:lstStyle/>
          <a:p>
            <a:r>
              <a:rPr lang="en-GB" altLang="en-US" sz="1600"/>
              <a:t>Quality control</a:t>
            </a:r>
            <a:endParaRPr lang="en-US" altLang="en-US" sz="1600"/>
          </a:p>
        </p:txBody>
      </p:sp>
      <p:sp>
        <p:nvSpPr>
          <p:cNvPr id="21522" name="Text Box 18"/>
          <p:cNvSpPr txBox="1">
            <a:spLocks noChangeArrowheads="1"/>
          </p:cNvSpPr>
          <p:nvPr/>
        </p:nvSpPr>
        <p:spPr bwMode="auto">
          <a:xfrm>
            <a:off x="179388" y="4568825"/>
            <a:ext cx="2325687" cy="2289175"/>
          </a:xfrm>
          <a:prstGeom prst="rect">
            <a:avLst/>
          </a:prstGeom>
          <a:noFill/>
          <a:ln w="9525">
            <a:noFill/>
            <a:miter lim="800000"/>
            <a:headEnd/>
            <a:tailEnd/>
          </a:ln>
        </p:spPr>
        <p:txBody>
          <a:bodyPr>
            <a:spAutoFit/>
          </a:bodyPr>
          <a:lstStyle/>
          <a:p>
            <a:r>
              <a:rPr lang="en-GB" altLang="en-US" b="1">
                <a:solidFill>
                  <a:srgbClr val="3333CC"/>
                </a:solidFill>
              </a:rPr>
              <a:t>County recorders</a:t>
            </a:r>
          </a:p>
          <a:p>
            <a:r>
              <a:rPr lang="en-GB" altLang="en-US">
                <a:solidFill>
                  <a:srgbClr val="3333CC"/>
                </a:solidFill>
              </a:rPr>
              <a:t>Plants</a:t>
            </a:r>
          </a:p>
          <a:p>
            <a:r>
              <a:rPr lang="en-GB" altLang="en-US">
                <a:solidFill>
                  <a:srgbClr val="3333CC"/>
                </a:solidFill>
              </a:rPr>
              <a:t>Birds</a:t>
            </a:r>
          </a:p>
          <a:p>
            <a:r>
              <a:rPr lang="en-GB" altLang="en-US">
                <a:solidFill>
                  <a:srgbClr val="3333CC"/>
                </a:solidFill>
              </a:rPr>
              <a:t>Mammals</a:t>
            </a:r>
          </a:p>
          <a:p>
            <a:r>
              <a:rPr lang="en-GB" altLang="en-US">
                <a:solidFill>
                  <a:srgbClr val="3333CC"/>
                </a:solidFill>
              </a:rPr>
              <a:t>Dragonflies</a:t>
            </a:r>
          </a:p>
          <a:p>
            <a:r>
              <a:rPr lang="en-GB" altLang="en-US">
                <a:solidFill>
                  <a:srgbClr val="3333CC"/>
                </a:solidFill>
              </a:rPr>
              <a:t>Beetles</a:t>
            </a:r>
          </a:p>
          <a:p>
            <a:r>
              <a:rPr lang="en-GB" altLang="en-US">
                <a:solidFill>
                  <a:srgbClr val="3333CC"/>
                </a:solidFill>
              </a:rPr>
              <a:t>Butterflies</a:t>
            </a:r>
          </a:p>
          <a:p>
            <a:endParaRPr lang="en-GB" altLang="en-US">
              <a:solidFill>
                <a:srgbClr val="3333CC"/>
              </a:solidFill>
            </a:endParaRPr>
          </a:p>
        </p:txBody>
      </p:sp>
      <p:cxnSp>
        <p:nvCxnSpPr>
          <p:cNvPr id="3" name="Straight Arrow Connector 27"/>
          <p:cNvCxnSpPr>
            <a:stCxn id="21507" idx="2"/>
            <a:endCxn id="21514" idx="0"/>
          </p:cNvCxnSpPr>
          <p:nvPr/>
        </p:nvCxnSpPr>
        <p:spPr>
          <a:xfrm>
            <a:off x="3276600" y="4005263"/>
            <a:ext cx="450850" cy="4937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83736"/>
    </mc:Choice>
    <mc:Fallback xmlns="">
      <p:transition spd="slow" advTm="8373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767-0F72-41D1-8826-852EA64B6633}"/>
              </a:ext>
            </a:extLst>
          </p:cNvPr>
          <p:cNvSpPr>
            <a:spLocks noGrp="1"/>
          </p:cNvSpPr>
          <p:nvPr>
            <p:ph type="title"/>
          </p:nvPr>
        </p:nvSpPr>
        <p:spPr>
          <a:xfrm>
            <a:off x="457200" y="-17258"/>
            <a:ext cx="8229600" cy="1143000"/>
          </a:xfrm>
        </p:spPr>
        <p:txBody>
          <a:bodyPr/>
          <a:lstStyle/>
          <a:p>
            <a:pPr algn="ctr"/>
            <a:r>
              <a:rPr lang="en-GB" altLang="en-US" sz="3200" dirty="0"/>
              <a:t>Citizen Science &amp; Biological Recording</a:t>
            </a:r>
            <a:endParaRPr lang="en-GB" sz="3200" dirty="0"/>
          </a:p>
        </p:txBody>
      </p:sp>
      <p:sp>
        <p:nvSpPr>
          <p:cNvPr id="3" name="Content Placeholder 2">
            <a:extLst>
              <a:ext uri="{FF2B5EF4-FFF2-40B4-BE49-F238E27FC236}">
                <a16:creationId xmlns:a16="http://schemas.microsoft.com/office/drawing/2014/main" id="{89E8EB1B-F4EC-4160-A6E1-176EEBA53485}"/>
              </a:ext>
            </a:extLst>
          </p:cNvPr>
          <p:cNvSpPr>
            <a:spLocks noGrp="1"/>
          </p:cNvSpPr>
          <p:nvPr>
            <p:ph sz="half" idx="1"/>
          </p:nvPr>
        </p:nvSpPr>
        <p:spPr>
          <a:xfrm>
            <a:off x="457200" y="980728"/>
            <a:ext cx="4038600" cy="4525963"/>
          </a:xfrm>
        </p:spPr>
        <p:txBody>
          <a:bodyPr>
            <a:noAutofit/>
          </a:bodyPr>
          <a:lstStyle/>
          <a:p>
            <a:pPr marL="0" indent="0">
              <a:spcAft>
                <a:spcPts val="800"/>
              </a:spcAft>
              <a:buNone/>
            </a:pPr>
            <a:r>
              <a:rPr lang="en-GB" sz="2000" dirty="0">
                <a:solidFill>
                  <a:srgbClr val="000000"/>
                </a:solidFill>
                <a:latin typeface="Calibri" panose="020F0502020204030204" pitchFamily="34" charset="0"/>
                <a:cs typeface="Calibri" panose="020F0502020204030204" pitchFamily="34" charset="0"/>
              </a:rPr>
              <a:t>Part </a:t>
            </a:r>
            <a:r>
              <a:rPr lang="en-GB" sz="2000" dirty="0" err="1">
                <a:solidFill>
                  <a:srgbClr val="000000"/>
                </a:solidFill>
                <a:latin typeface="Calibri" panose="020F0502020204030204" pitchFamily="34" charset="0"/>
                <a:cs typeface="Calibri" panose="020F0502020204030204" pitchFamily="34" charset="0"/>
              </a:rPr>
              <a:t>i</a:t>
            </a:r>
            <a:endParaRPr lang="en-GB" sz="2000" dirty="0">
              <a:solidFill>
                <a:srgbClr val="000000"/>
              </a:solidFill>
              <a:latin typeface="Calibri" panose="020F0502020204030204" pitchFamily="34" charset="0"/>
              <a:cs typeface="Calibri" panose="020F0502020204030204" pitchFamily="34" charset="0"/>
            </a:endParaRPr>
          </a:p>
          <a:p>
            <a:pPr>
              <a:spcAft>
                <a:spcPts val="800"/>
              </a:spcAft>
            </a:pPr>
            <a:r>
              <a:rPr lang="en-GB" sz="2000" dirty="0">
                <a:effectLst/>
                <a:latin typeface="Calibri" panose="020F0502020204030204" pitchFamily="34" charset="0"/>
                <a:ea typeface="Calibri" panose="020F0502020204030204" pitchFamily="34" charset="0"/>
                <a:cs typeface="Calibri" panose="020F0502020204030204" pitchFamily="34" charset="0"/>
              </a:rPr>
              <a:t>What is biological recording?</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GB" sz="2000" dirty="0">
                <a:effectLst/>
                <a:latin typeface="Calibri" panose="020F0502020204030204" pitchFamily="34" charset="0"/>
                <a:ea typeface="Calibri" panose="020F0502020204030204" pitchFamily="34" charset="0"/>
                <a:cs typeface="Calibri" panose="020F0502020204030204" pitchFamily="34" charset="0"/>
              </a:rPr>
              <a:t>UK infrastructure for biological recording</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0" indent="0">
              <a:spcAft>
                <a:spcPts val="800"/>
              </a:spcAft>
              <a:buNone/>
            </a:pPr>
            <a:endParaRPr lang="en-GB" sz="2000" dirty="0">
              <a:solidFill>
                <a:srgbClr val="000000"/>
              </a:solidFill>
              <a:latin typeface="Calibri" panose="020F0502020204030204" pitchFamily="34" charset="0"/>
              <a:cs typeface="Calibri" panose="020F0502020204030204" pitchFamily="34" charset="0"/>
            </a:endParaRPr>
          </a:p>
          <a:p>
            <a:pPr marL="0" indent="0">
              <a:spcAft>
                <a:spcPts val="800"/>
              </a:spcAft>
              <a:buNone/>
            </a:pPr>
            <a:r>
              <a:rPr lang="en-GB" sz="2000" dirty="0">
                <a:solidFill>
                  <a:srgbClr val="000000"/>
                </a:solidFill>
                <a:latin typeface="Calibri" panose="020F0502020204030204" pitchFamily="34" charset="0"/>
                <a:cs typeface="Calibri" panose="020F0502020204030204" pitchFamily="34" charset="0"/>
              </a:rPr>
              <a:t>Part ii</a:t>
            </a:r>
          </a:p>
          <a:p>
            <a:pPr>
              <a:spcAft>
                <a:spcPts val="800"/>
              </a:spcAft>
            </a:pPr>
            <a:r>
              <a:rPr lang="en-GB" sz="2000" dirty="0">
                <a:effectLst/>
                <a:latin typeface="Calibri" panose="020F0502020204030204" pitchFamily="34" charset="0"/>
                <a:ea typeface="Calibri" panose="020F0502020204030204" pitchFamily="34" charset="0"/>
                <a:cs typeface="Calibri" panose="020F0502020204030204" pitchFamily="34" charset="0"/>
              </a:rPr>
              <a:t>Recording scheme examples</a:t>
            </a:r>
          </a:p>
          <a:p>
            <a:pPr>
              <a:spcAft>
                <a:spcPts val="800"/>
              </a:spcAft>
            </a:pPr>
            <a:r>
              <a:rPr lang="en-GB" sz="2000" dirty="0">
                <a:latin typeface="Calibri" panose="020F0502020204030204" pitchFamily="34" charset="0"/>
                <a:ea typeface="Calibri" panose="020F0502020204030204" pitchFamily="34" charset="0"/>
                <a:cs typeface="Calibri" panose="020F0502020204030204" pitchFamily="34" charset="0"/>
              </a:rPr>
              <a:t>Data flow</a:t>
            </a:r>
            <a:br>
              <a:rPr lang="en-GB" sz="2000" dirty="0">
                <a:latin typeface="Calibri" panose="020F0502020204030204" pitchFamily="34" charset="0"/>
                <a:ea typeface="Calibri" panose="020F0502020204030204" pitchFamily="34" charset="0"/>
                <a:cs typeface="Calibri" panose="020F0502020204030204" pitchFamily="34" charset="0"/>
              </a:rPr>
            </a:br>
            <a:endParaRPr lang="en-GB" sz="2000" dirty="0">
              <a:latin typeface="Calibri" panose="020F0502020204030204" pitchFamily="34" charset="0"/>
              <a:ea typeface="Calibri" panose="020F0502020204030204" pitchFamily="34" charset="0"/>
              <a:cs typeface="Calibri" panose="020F0502020204030204" pitchFamily="34" charset="0"/>
            </a:endParaRPr>
          </a:p>
          <a:p>
            <a:pPr marL="0" indent="0">
              <a:spcAft>
                <a:spcPts val="800"/>
              </a:spcAft>
              <a:buNone/>
            </a:pPr>
            <a:r>
              <a:rPr lang="en-GB" sz="2000" dirty="0">
                <a:effectLst/>
                <a:latin typeface="Calibri" panose="020F0502020204030204" pitchFamily="34" charset="0"/>
                <a:ea typeface="Calibri" panose="020F0502020204030204" pitchFamily="34" charset="0"/>
                <a:cs typeface="Calibri" panose="020F0502020204030204" pitchFamily="34" charset="0"/>
              </a:rPr>
              <a:t>Part iii</a:t>
            </a:r>
          </a:p>
          <a:p>
            <a:pPr>
              <a:spcAft>
                <a:spcPts val="800"/>
              </a:spcAft>
            </a:pPr>
            <a:r>
              <a:rPr lang="en-GB" sz="2000" dirty="0">
                <a:effectLst/>
                <a:latin typeface="Calibri" panose="020F0502020204030204" pitchFamily="34" charset="0"/>
                <a:ea typeface="Calibri" panose="020F0502020204030204" pitchFamily="34" charset="0"/>
                <a:cs typeface="Calibri" panose="020F0502020204030204" pitchFamily="34" charset="0"/>
              </a:rPr>
              <a:t>Why is biological recording important?</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GB" sz="2000" dirty="0">
                <a:effectLst/>
                <a:latin typeface="Calibri" panose="020F0502020204030204" pitchFamily="34" charset="0"/>
                <a:ea typeface="Calibri" panose="020F0502020204030204" pitchFamily="34" charset="0"/>
                <a:cs typeface="Calibri" panose="020F0502020204030204" pitchFamily="34" charset="0"/>
              </a:rPr>
              <a:t>Evolution of biological recording</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dirty="0">
              <a:solidFill>
                <a:srgbClr val="000000"/>
              </a:solidFill>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F700FF82-0B41-46A0-97C2-A96540576F86}"/>
              </a:ext>
            </a:extLst>
          </p:cNvPr>
          <p:cNvSpPr>
            <a:spLocks noGrp="1"/>
          </p:cNvSpPr>
          <p:nvPr>
            <p:ph sz="half" idx="2"/>
          </p:nvPr>
        </p:nvSpPr>
        <p:spPr>
          <a:xfrm>
            <a:off x="4648200" y="980728"/>
            <a:ext cx="4038600" cy="4525963"/>
          </a:xfrm>
        </p:spPr>
        <p:txBody>
          <a:bodyPr/>
          <a:lstStyle/>
          <a:p>
            <a:pPr marL="0" indent="0">
              <a:buNone/>
            </a:pPr>
            <a:r>
              <a:rPr lang="en-GB" sz="2000" dirty="0">
                <a:solidFill>
                  <a:srgbClr val="000000"/>
                </a:solidFill>
                <a:latin typeface="Calibri" panose="020F0502020204030204" pitchFamily="34" charset="0"/>
                <a:cs typeface="Calibri" panose="020F0502020204030204" pitchFamily="34" charset="0"/>
              </a:rPr>
              <a:t>Part iv</a:t>
            </a:r>
          </a:p>
          <a:p>
            <a:pPr>
              <a:spcAft>
                <a:spcPts val="800"/>
              </a:spcAft>
            </a:pPr>
            <a:r>
              <a:rPr lang="en-GB" sz="2000" dirty="0">
                <a:effectLst/>
                <a:latin typeface="Calibri" panose="020F0502020204030204" pitchFamily="34" charset="0"/>
                <a:ea typeface="Calibri" panose="020F0502020204030204" pitchFamily="34" charset="0"/>
                <a:cs typeface="Calibri" panose="020F0502020204030204" pitchFamily="34" charset="0"/>
              </a:rPr>
              <a:t>Distribution atlases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r>
              <a:rPr lang="en-GB" sz="2000" dirty="0">
                <a:effectLst/>
                <a:latin typeface="Calibri" panose="020F0502020204030204" pitchFamily="34" charset="0"/>
                <a:ea typeface="Calibri" panose="020F0502020204030204" pitchFamily="34" charset="0"/>
                <a:cs typeface="Calibri" panose="020F0502020204030204" pitchFamily="34" charset="0"/>
              </a:rPr>
              <a:t>Uses of biological records</a:t>
            </a:r>
            <a:endParaRPr lang="en-US" sz="2000" dirty="0">
              <a:solidFill>
                <a:srgbClr val="000000"/>
              </a:solidFill>
              <a:latin typeface="Calibri" panose="020F0502020204030204" pitchFamily="34" charset="0"/>
              <a:cs typeface="Calibri" panose="020F0502020204030204" pitchFamily="34" charset="0"/>
            </a:endParaRPr>
          </a:p>
          <a:p>
            <a:endParaRPr lang="en-US" sz="2000" dirty="0"/>
          </a:p>
        </p:txBody>
      </p:sp>
    </p:spTree>
    <p:extLst>
      <p:ext uri="{BB962C8B-B14F-4D97-AF65-F5344CB8AC3E}">
        <p14:creationId xmlns:p14="http://schemas.microsoft.com/office/powerpoint/2010/main" val="844856585"/>
      </p:ext>
    </p:extLst>
  </p:cSld>
  <p:clrMapOvr>
    <a:masterClrMapping/>
  </p:clrMapOvr>
  <mc:AlternateContent xmlns:mc="http://schemas.openxmlformats.org/markup-compatibility/2006" xmlns:p14="http://schemas.microsoft.com/office/powerpoint/2010/main">
    <mc:Choice Requires="p14">
      <p:transition spd="slow" p14:dur="2000" advTm="48825"/>
    </mc:Choice>
    <mc:Fallback xmlns="">
      <p:transition spd="slow" advTm="4882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767-0F72-41D1-8826-852EA64B6633}"/>
              </a:ext>
            </a:extLst>
          </p:cNvPr>
          <p:cNvSpPr>
            <a:spLocks noGrp="1"/>
          </p:cNvSpPr>
          <p:nvPr>
            <p:ph type="title"/>
          </p:nvPr>
        </p:nvSpPr>
        <p:spPr>
          <a:xfrm>
            <a:off x="457200" y="-17258"/>
            <a:ext cx="8229600" cy="1143000"/>
          </a:xfrm>
        </p:spPr>
        <p:txBody>
          <a:bodyPr/>
          <a:lstStyle/>
          <a:p>
            <a:pPr algn="ctr"/>
            <a:r>
              <a:rPr lang="en-GB" altLang="en-US" sz="3200" dirty="0"/>
              <a:t>Citizen Science &amp; Biological Recording</a:t>
            </a:r>
            <a:endParaRPr lang="en-GB" sz="3200" dirty="0"/>
          </a:p>
        </p:txBody>
      </p:sp>
      <p:sp>
        <p:nvSpPr>
          <p:cNvPr id="3" name="Content Placeholder 2">
            <a:extLst>
              <a:ext uri="{FF2B5EF4-FFF2-40B4-BE49-F238E27FC236}">
                <a16:creationId xmlns:a16="http://schemas.microsoft.com/office/drawing/2014/main" id="{89E8EB1B-F4EC-4160-A6E1-176EEBA53485}"/>
              </a:ext>
            </a:extLst>
          </p:cNvPr>
          <p:cNvSpPr>
            <a:spLocks noGrp="1"/>
          </p:cNvSpPr>
          <p:nvPr>
            <p:ph sz="half" idx="1"/>
          </p:nvPr>
        </p:nvSpPr>
        <p:spPr>
          <a:xfrm>
            <a:off x="457200" y="980728"/>
            <a:ext cx="4038600" cy="4525963"/>
          </a:xfrm>
        </p:spPr>
        <p:txBody>
          <a:bodyPr>
            <a:noAutofit/>
          </a:bodyPr>
          <a:lstStyle/>
          <a:p>
            <a:pPr marL="0" indent="0">
              <a:spcAft>
                <a:spcPts val="800"/>
              </a:spcAft>
              <a:buNone/>
            </a:pPr>
            <a:r>
              <a:rPr lang="en-GB" sz="2000" dirty="0">
                <a:solidFill>
                  <a:schemeClr val="bg1">
                    <a:lumMod val="50000"/>
                  </a:schemeClr>
                </a:solidFill>
                <a:latin typeface="Calibri" panose="020F0502020204030204" pitchFamily="34" charset="0"/>
                <a:cs typeface="Calibri" panose="020F0502020204030204" pitchFamily="34" charset="0"/>
              </a:rPr>
              <a:t>Part </a:t>
            </a:r>
            <a:r>
              <a:rPr lang="en-GB" sz="2000" dirty="0" err="1">
                <a:solidFill>
                  <a:schemeClr val="bg1">
                    <a:lumMod val="50000"/>
                  </a:schemeClr>
                </a:solidFill>
                <a:latin typeface="Calibri" panose="020F0502020204030204" pitchFamily="34" charset="0"/>
                <a:cs typeface="Calibri" panose="020F0502020204030204" pitchFamily="34" charset="0"/>
              </a:rPr>
              <a:t>i</a:t>
            </a:r>
            <a:endParaRPr lang="en-GB" sz="2000" dirty="0">
              <a:solidFill>
                <a:schemeClr val="bg1">
                  <a:lumMod val="50000"/>
                </a:schemeClr>
              </a:solidFill>
              <a:latin typeface="Calibri" panose="020F0502020204030204" pitchFamily="34" charset="0"/>
              <a:cs typeface="Calibri" panose="020F0502020204030204" pitchFamily="34" charset="0"/>
            </a:endParaRP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What is biological recording?</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UK infrastructure for biological recording</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0" indent="0">
              <a:spcAft>
                <a:spcPts val="800"/>
              </a:spcAft>
              <a:buNone/>
            </a:pPr>
            <a:endParaRPr lang="en-GB" sz="2000" dirty="0">
              <a:solidFill>
                <a:schemeClr val="bg1">
                  <a:lumMod val="50000"/>
                </a:schemeClr>
              </a:solidFill>
              <a:latin typeface="Calibri" panose="020F0502020204030204" pitchFamily="34" charset="0"/>
              <a:cs typeface="Calibri" panose="020F0502020204030204" pitchFamily="34" charset="0"/>
            </a:endParaRPr>
          </a:p>
          <a:p>
            <a:pPr marL="0" indent="0">
              <a:spcAft>
                <a:spcPts val="800"/>
              </a:spcAft>
              <a:buNone/>
            </a:pPr>
            <a:r>
              <a:rPr lang="en-GB" sz="2000" dirty="0">
                <a:solidFill>
                  <a:schemeClr val="bg1">
                    <a:lumMod val="50000"/>
                  </a:schemeClr>
                </a:solidFill>
                <a:latin typeface="Calibri" panose="020F0502020204030204" pitchFamily="34" charset="0"/>
                <a:cs typeface="Calibri" panose="020F0502020204030204" pitchFamily="34" charset="0"/>
              </a:rPr>
              <a:t>Part ii</a:t>
            </a: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Recording scheme examples</a:t>
            </a:r>
          </a:p>
          <a:p>
            <a:pPr>
              <a:spcAft>
                <a:spcPts val="800"/>
              </a:spcAft>
            </a:pPr>
            <a:r>
              <a:rPr lang="en-GB" sz="20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Data flow</a:t>
            </a:r>
            <a:br>
              <a:rPr lang="en-GB" sz="20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br>
            <a:endParaRPr lang="en-GB" sz="20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0" indent="0">
              <a:spcAft>
                <a:spcPts val="800"/>
              </a:spcAft>
              <a:buNone/>
            </a:pPr>
            <a:r>
              <a:rPr lang="en-GB" sz="2000" dirty="0">
                <a:effectLst/>
                <a:latin typeface="Calibri" panose="020F0502020204030204" pitchFamily="34" charset="0"/>
                <a:ea typeface="Calibri" panose="020F0502020204030204" pitchFamily="34" charset="0"/>
                <a:cs typeface="Calibri" panose="020F0502020204030204" pitchFamily="34" charset="0"/>
              </a:rPr>
              <a:t>Part iii</a:t>
            </a:r>
          </a:p>
          <a:p>
            <a:pPr>
              <a:spcAft>
                <a:spcPts val="800"/>
              </a:spcAft>
            </a:pPr>
            <a:r>
              <a:rPr lang="en-GB" sz="2000" dirty="0">
                <a:effectLst/>
                <a:latin typeface="Calibri" panose="020F0502020204030204" pitchFamily="34" charset="0"/>
                <a:ea typeface="Calibri" panose="020F0502020204030204" pitchFamily="34" charset="0"/>
                <a:cs typeface="Calibri" panose="020F0502020204030204" pitchFamily="34" charset="0"/>
              </a:rPr>
              <a:t>Why is biological recording important?</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GB" sz="2000" dirty="0">
                <a:effectLst/>
                <a:latin typeface="Calibri" panose="020F0502020204030204" pitchFamily="34" charset="0"/>
                <a:ea typeface="Calibri" panose="020F0502020204030204" pitchFamily="34" charset="0"/>
                <a:cs typeface="Calibri" panose="020F0502020204030204" pitchFamily="34" charset="0"/>
              </a:rPr>
              <a:t>Evolution of biological recording</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dirty="0">
              <a:solidFill>
                <a:schemeClr val="bg1">
                  <a:lumMod val="50000"/>
                </a:schemeClr>
              </a:solidFill>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F700FF82-0B41-46A0-97C2-A96540576F86}"/>
              </a:ext>
            </a:extLst>
          </p:cNvPr>
          <p:cNvSpPr>
            <a:spLocks noGrp="1"/>
          </p:cNvSpPr>
          <p:nvPr>
            <p:ph sz="half" idx="2"/>
          </p:nvPr>
        </p:nvSpPr>
        <p:spPr>
          <a:xfrm>
            <a:off x="4648200" y="980728"/>
            <a:ext cx="4038600" cy="4525963"/>
          </a:xfrm>
        </p:spPr>
        <p:txBody>
          <a:bodyPr/>
          <a:lstStyle/>
          <a:p>
            <a:pPr marL="0" indent="0">
              <a:buNone/>
            </a:pPr>
            <a:r>
              <a:rPr lang="en-GB" sz="2000" dirty="0">
                <a:solidFill>
                  <a:schemeClr val="bg1">
                    <a:lumMod val="50000"/>
                  </a:schemeClr>
                </a:solidFill>
                <a:latin typeface="Calibri" panose="020F0502020204030204" pitchFamily="34" charset="0"/>
                <a:cs typeface="Calibri" panose="020F0502020204030204" pitchFamily="34" charset="0"/>
              </a:rPr>
              <a:t>Part iv</a:t>
            </a: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Distribution atlases</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Uses of biological records</a:t>
            </a:r>
            <a:endParaRPr lang="en-US" sz="2000" dirty="0">
              <a:solidFill>
                <a:schemeClr val="bg1">
                  <a:lumMod val="50000"/>
                </a:schemeClr>
              </a:solidFill>
              <a:latin typeface="Calibri" panose="020F0502020204030204" pitchFamily="34" charset="0"/>
              <a:cs typeface="Calibri" panose="020F0502020204030204" pitchFamily="34" charset="0"/>
            </a:endParaRPr>
          </a:p>
          <a:p>
            <a:endParaRPr lang="en-US" sz="2000" dirty="0">
              <a:solidFill>
                <a:schemeClr val="bg1">
                  <a:lumMod val="50000"/>
                </a:schemeClr>
              </a:solidFill>
            </a:endParaRPr>
          </a:p>
        </p:txBody>
      </p:sp>
    </p:spTree>
    <p:extLst>
      <p:ext uri="{BB962C8B-B14F-4D97-AF65-F5344CB8AC3E}">
        <p14:creationId xmlns:p14="http://schemas.microsoft.com/office/powerpoint/2010/main" val="216926185"/>
      </p:ext>
    </p:extLst>
  </p:cSld>
  <p:clrMapOvr>
    <a:masterClrMapping/>
  </p:clrMapOvr>
  <mc:AlternateContent xmlns:mc="http://schemas.openxmlformats.org/markup-compatibility/2006" xmlns:p14="http://schemas.microsoft.com/office/powerpoint/2010/main">
    <mc:Choice Requires="p14">
      <p:transition spd="slow" p14:dur="2000" advTm="26517"/>
    </mc:Choice>
    <mc:Fallback xmlns="">
      <p:transition spd="slow" advTm="2651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b="1">
                <a:solidFill>
                  <a:schemeClr val="accent2"/>
                </a:solidFill>
              </a:rPr>
              <a:t>Why is biological recording important?</a:t>
            </a:r>
            <a:endParaRPr lang="en-GB" altLang="en-US" b="1">
              <a:solidFill>
                <a:schemeClr val="accent2"/>
              </a:solidFill>
            </a:endParaRPr>
          </a:p>
        </p:txBody>
      </p:sp>
      <p:sp>
        <p:nvSpPr>
          <p:cNvPr id="7171" name="Rectangle 3"/>
          <p:cNvSpPr>
            <a:spLocks noGrp="1" noChangeArrowheads="1"/>
          </p:cNvSpPr>
          <p:nvPr>
            <p:ph type="body" idx="1"/>
          </p:nvPr>
        </p:nvSpPr>
        <p:spPr>
          <a:xfrm>
            <a:off x="468313" y="1916113"/>
            <a:ext cx="8229600" cy="4752975"/>
          </a:xfrm>
        </p:spPr>
        <p:txBody>
          <a:bodyPr/>
          <a:lstStyle/>
          <a:p>
            <a:pPr eaLnBrk="1" hangingPunct="1">
              <a:lnSpc>
                <a:spcPct val="80000"/>
              </a:lnSpc>
            </a:pPr>
            <a:r>
              <a:rPr lang="en-US" altLang="en-US" sz="2800" b="1" dirty="0">
                <a:cs typeface="Times New Roman" pitchFamily="18" charset="0"/>
              </a:rPr>
              <a:t>Assessment of environmental changes over time. Effects of -</a:t>
            </a:r>
          </a:p>
          <a:p>
            <a:pPr lvl="1" eaLnBrk="1" hangingPunct="1">
              <a:lnSpc>
                <a:spcPct val="80000"/>
              </a:lnSpc>
            </a:pPr>
            <a:r>
              <a:rPr lang="en-US" altLang="en-US" sz="2400" b="1" dirty="0">
                <a:cs typeface="Times New Roman" pitchFamily="18" charset="0"/>
              </a:rPr>
              <a:t>climate change</a:t>
            </a:r>
          </a:p>
          <a:p>
            <a:pPr lvl="1" eaLnBrk="1" hangingPunct="1">
              <a:lnSpc>
                <a:spcPct val="80000"/>
              </a:lnSpc>
            </a:pPr>
            <a:r>
              <a:rPr lang="en-US" altLang="en-US" sz="2400" b="1" dirty="0">
                <a:cs typeface="Times New Roman" pitchFamily="18" charset="0"/>
              </a:rPr>
              <a:t>pollution</a:t>
            </a:r>
          </a:p>
          <a:p>
            <a:pPr lvl="1" eaLnBrk="1" hangingPunct="1">
              <a:lnSpc>
                <a:spcPct val="80000"/>
              </a:lnSpc>
            </a:pPr>
            <a:r>
              <a:rPr lang="en-US" altLang="en-US" sz="2400" b="1" dirty="0">
                <a:cs typeface="Times New Roman" pitchFamily="18" charset="0"/>
              </a:rPr>
              <a:t>habitat loss</a:t>
            </a:r>
          </a:p>
          <a:p>
            <a:pPr lvl="1" eaLnBrk="1" hangingPunct="1">
              <a:lnSpc>
                <a:spcPct val="80000"/>
              </a:lnSpc>
            </a:pPr>
            <a:r>
              <a:rPr lang="en-US" altLang="en-US" sz="2400" b="1" dirty="0">
                <a:cs typeface="Times New Roman" pitchFamily="18" charset="0"/>
              </a:rPr>
              <a:t>habitat management</a:t>
            </a:r>
            <a:br>
              <a:rPr lang="en-US" altLang="en-US" sz="2400" b="1" dirty="0">
                <a:cs typeface="Times New Roman" pitchFamily="18" charset="0"/>
              </a:rPr>
            </a:br>
            <a:endParaRPr lang="en-US" altLang="en-US" sz="2400" b="1" dirty="0">
              <a:cs typeface="Times New Roman" pitchFamily="18" charset="0"/>
            </a:endParaRPr>
          </a:p>
          <a:p>
            <a:pPr eaLnBrk="1" hangingPunct="1">
              <a:lnSpc>
                <a:spcPct val="80000"/>
              </a:lnSpc>
            </a:pPr>
            <a:r>
              <a:rPr lang="en-US" altLang="en-US" sz="2800" b="1" dirty="0">
                <a:cs typeface="Times New Roman" pitchFamily="18" charset="0"/>
              </a:rPr>
              <a:t>Decisions on whether development projects will affect rare species?</a:t>
            </a:r>
            <a:br>
              <a:rPr lang="en-US" altLang="en-US" sz="2800" b="1" dirty="0">
                <a:cs typeface="Times New Roman" pitchFamily="18" charset="0"/>
              </a:rPr>
            </a:br>
            <a:endParaRPr lang="en-US" altLang="en-US" sz="2800" b="1" dirty="0">
              <a:cs typeface="Times New Roman" pitchFamily="18" charset="0"/>
            </a:endParaRPr>
          </a:p>
          <a:p>
            <a:pPr eaLnBrk="1" hangingPunct="1">
              <a:lnSpc>
                <a:spcPct val="80000"/>
              </a:lnSpc>
            </a:pPr>
            <a:r>
              <a:rPr lang="en-US" altLang="en-US" sz="2800" b="1" dirty="0">
                <a:cs typeface="Times New Roman" pitchFamily="18" charset="0"/>
              </a:rPr>
              <a:t>Need to know what species are present</a:t>
            </a:r>
          </a:p>
          <a:p>
            <a:pPr eaLnBrk="1" hangingPunct="1">
              <a:lnSpc>
                <a:spcPct val="80000"/>
              </a:lnSpc>
            </a:pPr>
            <a:endParaRPr lang="en-US" altLang="en-US" sz="2800" b="1" dirty="0">
              <a:cs typeface="Times New Roman" pitchFamily="18" charset="0"/>
            </a:endParaRPr>
          </a:p>
          <a:p>
            <a:pPr>
              <a:lnSpc>
                <a:spcPct val="80000"/>
              </a:lnSpc>
            </a:pPr>
            <a:endParaRPr lang="en-GB" altLang="en-US" sz="2000" dirty="0"/>
          </a:p>
        </p:txBody>
      </p:sp>
    </p:spTree>
    <p:custDataLst>
      <p:tags r:id="rId1"/>
    </p:custDataLst>
    <p:extLst>
      <p:ext uri="{BB962C8B-B14F-4D97-AF65-F5344CB8AC3E}">
        <p14:creationId xmlns:p14="http://schemas.microsoft.com/office/powerpoint/2010/main" val="239659827"/>
      </p:ext>
    </p:extLst>
  </p:cSld>
  <p:clrMapOvr>
    <a:masterClrMapping/>
  </p:clrMapOvr>
  <mc:AlternateContent xmlns:mc="http://schemas.openxmlformats.org/markup-compatibility/2006" xmlns:p14="http://schemas.microsoft.com/office/powerpoint/2010/main">
    <mc:Choice Requires="p14">
      <p:transition spd="slow" p14:dur="2000" advTm="173925"/>
    </mc:Choice>
    <mc:Fallback xmlns="">
      <p:transition spd="slow" advTm="17392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GB" b="1" dirty="0">
                <a:solidFill>
                  <a:schemeClr val="accent2"/>
                </a:solidFill>
                <a:effectLst>
                  <a:outerShdw blurRad="38100" dist="38100" dir="2700000" algn="tl">
                    <a:srgbClr val="000000">
                      <a:alpha val="43137"/>
                    </a:srgbClr>
                  </a:outerShdw>
                </a:effectLst>
              </a:rPr>
              <a:t>Evolution of biological recording</a:t>
            </a:r>
          </a:p>
        </p:txBody>
      </p:sp>
      <p:sp>
        <p:nvSpPr>
          <p:cNvPr id="22531" name="Subtitle 5"/>
          <p:cNvSpPr>
            <a:spLocks noGrp="1"/>
          </p:cNvSpPr>
          <p:nvPr>
            <p:ph type="subTitle" idx="1"/>
          </p:nvPr>
        </p:nvSpPr>
        <p:spPr/>
        <p:txBody>
          <a:bodyPr/>
          <a:lstStyle/>
          <a:p>
            <a:endParaRPr lang="en-US" altLang="en-US"/>
          </a:p>
        </p:txBody>
      </p:sp>
    </p:spTree>
  </p:cSld>
  <p:clrMapOvr>
    <a:masterClrMapping/>
  </p:clrMapOvr>
  <mc:AlternateContent xmlns:mc="http://schemas.openxmlformats.org/markup-compatibility/2006" xmlns:p14="http://schemas.microsoft.com/office/powerpoint/2010/main">
    <mc:Choice Requires="p14">
      <p:transition spd="slow" p14:dur="2000" advTm="33868"/>
    </mc:Choice>
    <mc:Fallback xmlns="">
      <p:transition spd="slow" advTm="3386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p:cNvPicPr>
            <a:picLocks noChangeAspect="1" noChangeArrowheads="1"/>
          </p:cNvPicPr>
          <p:nvPr/>
        </p:nvPicPr>
        <p:blipFill>
          <a:blip r:embed="rId3" cstate="print"/>
          <a:srcRect l="7927" t="15538" r="7178" b="6683"/>
          <a:stretch>
            <a:fillRect/>
          </a:stretch>
        </p:blipFill>
        <p:spPr bwMode="auto">
          <a:xfrm>
            <a:off x="323850" y="765175"/>
            <a:ext cx="8497888" cy="5838825"/>
          </a:xfrm>
          <a:prstGeom prst="rect">
            <a:avLst/>
          </a:prstGeom>
          <a:noFill/>
          <a:ln w="9525">
            <a:noFill/>
            <a:miter lim="800000"/>
            <a:headEnd/>
            <a:tailEnd/>
          </a:ln>
        </p:spPr>
      </p:pic>
      <p:sp>
        <p:nvSpPr>
          <p:cNvPr id="23555" name="Text Box 7"/>
          <p:cNvSpPr txBox="1">
            <a:spLocks noChangeArrowheads="1"/>
          </p:cNvSpPr>
          <p:nvPr/>
        </p:nvSpPr>
        <p:spPr bwMode="auto">
          <a:xfrm>
            <a:off x="0" y="0"/>
            <a:ext cx="5508625" cy="396875"/>
          </a:xfrm>
          <a:prstGeom prst="rect">
            <a:avLst/>
          </a:prstGeom>
          <a:solidFill>
            <a:schemeClr val="bg1"/>
          </a:solidFill>
          <a:ln w="9525">
            <a:noFill/>
            <a:miter lim="800000"/>
            <a:headEnd/>
            <a:tailEnd/>
          </a:ln>
        </p:spPr>
        <p:txBody>
          <a:bodyPr>
            <a:spAutoFit/>
          </a:bodyPr>
          <a:lstStyle/>
          <a:p>
            <a:pPr algn="ctr"/>
            <a:r>
              <a:rPr lang="en-GB" altLang="en-US" sz="2000" b="1">
                <a:solidFill>
                  <a:srgbClr val="3333CC"/>
                </a:solidFill>
              </a:rPr>
              <a:t>Evolution of recording – </a:t>
            </a:r>
            <a:r>
              <a:rPr lang="en-GB" altLang="en-US" sz="2000" b="1">
                <a:solidFill>
                  <a:srgbClr val="FF0000"/>
                </a:solidFill>
              </a:rPr>
              <a:t>PAPER RECORDS</a:t>
            </a:r>
          </a:p>
        </p:txBody>
      </p:sp>
    </p:spTree>
  </p:cSld>
  <p:clrMapOvr>
    <a:masterClrMapping/>
  </p:clrMapOvr>
  <mc:AlternateContent xmlns:mc="http://schemas.openxmlformats.org/markup-compatibility/2006" xmlns:p14="http://schemas.microsoft.com/office/powerpoint/2010/main">
    <mc:Choice Requires="p14">
      <p:transition spd="slow" p14:dur="2000" advTm="66188"/>
    </mc:Choice>
    <mc:Fallback xmlns="">
      <p:transition spd="slow" advTm="6618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3" cstate="print"/>
          <a:srcRect/>
          <a:stretch>
            <a:fillRect/>
          </a:stretch>
        </p:blipFill>
        <p:spPr bwMode="auto">
          <a:xfrm>
            <a:off x="323850" y="458788"/>
            <a:ext cx="8532813" cy="6399212"/>
          </a:xfrm>
          <a:prstGeom prst="rect">
            <a:avLst/>
          </a:prstGeom>
          <a:noFill/>
          <a:ln w="9525">
            <a:noFill/>
            <a:miter lim="800000"/>
            <a:headEnd/>
            <a:tailEnd/>
          </a:ln>
        </p:spPr>
      </p:pic>
      <p:sp>
        <p:nvSpPr>
          <p:cNvPr id="24579" name="Text Box 6"/>
          <p:cNvSpPr txBox="1">
            <a:spLocks noChangeArrowheads="1"/>
          </p:cNvSpPr>
          <p:nvPr/>
        </p:nvSpPr>
        <p:spPr bwMode="auto">
          <a:xfrm>
            <a:off x="0" y="0"/>
            <a:ext cx="5219700" cy="396875"/>
          </a:xfrm>
          <a:prstGeom prst="rect">
            <a:avLst/>
          </a:prstGeom>
          <a:solidFill>
            <a:schemeClr val="bg1"/>
          </a:solidFill>
          <a:ln w="9525">
            <a:noFill/>
            <a:miter lim="800000"/>
            <a:headEnd/>
            <a:tailEnd/>
          </a:ln>
        </p:spPr>
        <p:txBody>
          <a:bodyPr>
            <a:spAutoFit/>
          </a:bodyPr>
          <a:lstStyle/>
          <a:p>
            <a:pPr algn="ctr"/>
            <a:r>
              <a:rPr lang="en-GB" altLang="en-US" sz="2000" b="1">
                <a:solidFill>
                  <a:srgbClr val="3333CC"/>
                </a:solidFill>
              </a:rPr>
              <a:t>Evolution of recording - </a:t>
            </a:r>
            <a:r>
              <a:rPr lang="en-GB" altLang="en-US" sz="2000" b="1">
                <a:solidFill>
                  <a:srgbClr val="FF0000"/>
                </a:solidFill>
              </a:rPr>
              <a:t>SPREADSHEETS</a:t>
            </a:r>
          </a:p>
        </p:txBody>
      </p:sp>
    </p:spTree>
  </p:cSld>
  <p:clrMapOvr>
    <a:masterClrMapping/>
  </p:clrMapOvr>
  <mc:AlternateContent xmlns:mc="http://schemas.openxmlformats.org/markup-compatibility/2006" xmlns:p14="http://schemas.microsoft.com/office/powerpoint/2010/main">
    <mc:Choice Requires="p14">
      <p:transition spd="slow" p14:dur="2000" advTm="63756"/>
    </mc:Choice>
    <mc:Fallback xmlns="">
      <p:transition spd="slow" advTm="6375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0" y="0"/>
            <a:ext cx="5867400" cy="396875"/>
          </a:xfrm>
          <a:prstGeom prst="rect">
            <a:avLst/>
          </a:prstGeom>
          <a:solidFill>
            <a:schemeClr val="bg1"/>
          </a:solidFill>
          <a:ln w="9525">
            <a:noFill/>
            <a:miter lim="800000"/>
            <a:headEnd/>
            <a:tailEnd/>
          </a:ln>
        </p:spPr>
        <p:txBody>
          <a:bodyPr>
            <a:spAutoFit/>
          </a:bodyPr>
          <a:lstStyle/>
          <a:p>
            <a:pPr algn="ctr"/>
            <a:r>
              <a:rPr lang="en-GB" altLang="en-US" sz="2000" b="1">
                <a:solidFill>
                  <a:srgbClr val="3333CC"/>
                </a:solidFill>
              </a:rPr>
              <a:t>Evolution of recording – </a:t>
            </a:r>
            <a:r>
              <a:rPr lang="en-GB" altLang="en-US" sz="2000" b="1">
                <a:solidFill>
                  <a:srgbClr val="FF0000"/>
                </a:solidFill>
              </a:rPr>
              <a:t>ONLINE RECORDING</a:t>
            </a:r>
          </a:p>
        </p:txBody>
      </p:sp>
      <p:pic>
        <p:nvPicPr>
          <p:cNvPr id="25603" name="Picture 5"/>
          <p:cNvPicPr>
            <a:picLocks noChangeAspect="1" noChangeArrowheads="1"/>
          </p:cNvPicPr>
          <p:nvPr/>
        </p:nvPicPr>
        <p:blipFill>
          <a:blip r:embed="rId3" cstate="print"/>
          <a:srcRect l="16177" t="10870" r="3108" b="9465"/>
          <a:stretch>
            <a:fillRect/>
          </a:stretch>
        </p:blipFill>
        <p:spPr bwMode="auto">
          <a:xfrm>
            <a:off x="42863" y="425450"/>
            <a:ext cx="9102725" cy="7188200"/>
          </a:xfrm>
          <a:prstGeom prst="rect">
            <a:avLst/>
          </a:prstGeom>
          <a:noFill/>
          <a:ln w="9525">
            <a:noFill/>
            <a:miter lim="800000"/>
            <a:headEnd/>
            <a:tailEnd/>
          </a:ln>
        </p:spPr>
      </p:pic>
      <p:sp>
        <p:nvSpPr>
          <p:cNvPr id="25604" name="TextBox 1"/>
          <p:cNvSpPr txBox="1">
            <a:spLocks noChangeArrowheads="1"/>
          </p:cNvSpPr>
          <p:nvPr/>
        </p:nvSpPr>
        <p:spPr bwMode="auto">
          <a:xfrm>
            <a:off x="6651625" y="-19050"/>
            <a:ext cx="2492375" cy="369888"/>
          </a:xfrm>
          <a:prstGeom prst="rect">
            <a:avLst/>
          </a:prstGeom>
          <a:noFill/>
          <a:ln w="9525">
            <a:noFill/>
            <a:miter lim="800000"/>
            <a:headEnd/>
            <a:tailEnd/>
          </a:ln>
        </p:spPr>
        <p:txBody>
          <a:bodyPr wrap="none">
            <a:spAutoFit/>
          </a:bodyPr>
          <a:lstStyle/>
          <a:p>
            <a:r>
              <a:rPr lang="en-US" altLang="en-US"/>
              <a:t>www.orthoptera.org.uk</a:t>
            </a:r>
            <a:endParaRPr lang="en-GB" altLang="en-US"/>
          </a:p>
        </p:txBody>
      </p:sp>
    </p:spTree>
  </p:cSld>
  <p:clrMapOvr>
    <a:masterClrMapping/>
  </p:clrMapOvr>
  <mc:AlternateContent xmlns:mc="http://schemas.openxmlformats.org/markup-compatibility/2006" xmlns:p14="http://schemas.microsoft.com/office/powerpoint/2010/main">
    <mc:Choice Requires="p14">
      <p:transition spd="slow" p14:dur="2000" advTm="45458"/>
    </mc:Choice>
    <mc:Fallback xmlns="">
      <p:transition spd="slow" advTm="454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noChangeArrowheads="1"/>
          </p:cNvPicPr>
          <p:nvPr/>
        </p:nvPicPr>
        <p:blipFill>
          <a:blip r:embed="rId3" cstate="print"/>
          <a:srcRect/>
          <a:stretch>
            <a:fillRect/>
          </a:stretch>
        </p:blipFill>
        <p:spPr bwMode="auto">
          <a:xfrm>
            <a:off x="0" y="188913"/>
            <a:ext cx="9324975" cy="6994525"/>
          </a:xfrm>
          <a:prstGeom prst="rect">
            <a:avLst/>
          </a:prstGeom>
          <a:noFill/>
          <a:ln w="9525">
            <a:noFill/>
            <a:miter lim="800000"/>
            <a:headEnd/>
            <a:tailEnd/>
          </a:ln>
        </p:spPr>
      </p:pic>
      <p:sp>
        <p:nvSpPr>
          <p:cNvPr id="26627" name="Text Box 5"/>
          <p:cNvSpPr txBox="1">
            <a:spLocks noChangeArrowheads="1"/>
          </p:cNvSpPr>
          <p:nvPr/>
        </p:nvSpPr>
        <p:spPr bwMode="auto">
          <a:xfrm>
            <a:off x="0" y="0"/>
            <a:ext cx="5435600" cy="396875"/>
          </a:xfrm>
          <a:prstGeom prst="rect">
            <a:avLst/>
          </a:prstGeom>
          <a:solidFill>
            <a:schemeClr val="bg1"/>
          </a:solidFill>
          <a:ln w="9525">
            <a:noFill/>
            <a:miter lim="800000"/>
            <a:headEnd/>
            <a:tailEnd/>
          </a:ln>
        </p:spPr>
        <p:txBody>
          <a:bodyPr>
            <a:spAutoFit/>
          </a:bodyPr>
          <a:lstStyle/>
          <a:p>
            <a:pPr algn="ctr"/>
            <a:r>
              <a:rPr lang="en-GB" altLang="en-US" sz="2000" b="1">
                <a:solidFill>
                  <a:srgbClr val="3333CC"/>
                </a:solidFill>
              </a:rPr>
              <a:t>Evolution of recording – </a:t>
            </a:r>
            <a:r>
              <a:rPr lang="en-GB" altLang="en-US" sz="2000" b="1">
                <a:solidFill>
                  <a:srgbClr val="FF0000"/>
                </a:solidFill>
              </a:rPr>
              <a:t>MOBILE PHONES</a:t>
            </a:r>
          </a:p>
        </p:txBody>
      </p:sp>
    </p:spTree>
  </p:cSld>
  <p:clrMapOvr>
    <a:masterClrMapping/>
  </p:clrMapOvr>
  <mc:AlternateContent xmlns:mc="http://schemas.openxmlformats.org/markup-compatibility/2006" xmlns:p14="http://schemas.microsoft.com/office/powerpoint/2010/main">
    <mc:Choice Requires="p14">
      <p:transition spd="slow" p14:dur="2000" advTm="34369"/>
    </mc:Choice>
    <mc:Fallback xmlns="">
      <p:transition spd="slow" advTm="3436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5"/>
          <p:cNvSpPr txBox="1">
            <a:spLocks noChangeArrowheads="1"/>
          </p:cNvSpPr>
          <p:nvPr/>
        </p:nvSpPr>
        <p:spPr bwMode="auto">
          <a:xfrm>
            <a:off x="0" y="0"/>
            <a:ext cx="5364163" cy="400050"/>
          </a:xfrm>
          <a:prstGeom prst="rect">
            <a:avLst/>
          </a:prstGeom>
          <a:solidFill>
            <a:schemeClr val="bg1"/>
          </a:solidFill>
          <a:ln w="9525">
            <a:noFill/>
            <a:miter lim="800000"/>
            <a:headEnd/>
            <a:tailEnd/>
          </a:ln>
        </p:spPr>
        <p:txBody>
          <a:bodyPr>
            <a:spAutoFit/>
          </a:bodyPr>
          <a:lstStyle/>
          <a:p>
            <a:pPr algn="ctr"/>
            <a:r>
              <a:rPr lang="en-GB" altLang="en-US" sz="2000" b="1">
                <a:solidFill>
                  <a:srgbClr val="3333CC"/>
                </a:solidFill>
              </a:rPr>
              <a:t>Evolution of recording – </a:t>
            </a:r>
            <a:r>
              <a:rPr lang="en-GB" altLang="en-US" sz="2000" b="1">
                <a:solidFill>
                  <a:srgbClr val="FF0000"/>
                </a:solidFill>
              </a:rPr>
              <a:t>APPS</a:t>
            </a:r>
          </a:p>
        </p:txBody>
      </p:sp>
      <p:pic>
        <p:nvPicPr>
          <p:cNvPr id="27651" name="Picture 5"/>
          <p:cNvPicPr>
            <a:picLocks noChangeAspect="1" noChangeArrowheads="1"/>
          </p:cNvPicPr>
          <p:nvPr/>
        </p:nvPicPr>
        <p:blipFill>
          <a:blip r:embed="rId3" cstate="print"/>
          <a:srcRect l="12431" t="13748" r="14713" b="21825"/>
          <a:stretch>
            <a:fillRect/>
          </a:stretch>
        </p:blipFill>
        <p:spPr bwMode="auto">
          <a:xfrm>
            <a:off x="0" y="400050"/>
            <a:ext cx="9128125" cy="64579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64422"/>
    </mc:Choice>
    <mc:Fallback xmlns="">
      <p:transition spd="slow" advTm="6442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0" y="0"/>
            <a:ext cx="5364163" cy="396875"/>
          </a:xfrm>
          <a:prstGeom prst="rect">
            <a:avLst/>
          </a:prstGeom>
          <a:solidFill>
            <a:schemeClr val="bg1"/>
          </a:solidFill>
          <a:ln w="9525">
            <a:noFill/>
            <a:miter lim="800000"/>
            <a:headEnd/>
            <a:tailEnd/>
          </a:ln>
        </p:spPr>
        <p:txBody>
          <a:bodyPr>
            <a:spAutoFit/>
          </a:bodyPr>
          <a:lstStyle/>
          <a:p>
            <a:pPr algn="ctr"/>
            <a:r>
              <a:rPr lang="en-GB" altLang="en-US" sz="2000" b="1">
                <a:solidFill>
                  <a:srgbClr val="3333CC"/>
                </a:solidFill>
              </a:rPr>
              <a:t>Evolution of recording – </a:t>
            </a:r>
            <a:r>
              <a:rPr lang="en-GB" altLang="en-US" sz="2000" b="1">
                <a:solidFill>
                  <a:srgbClr val="FF0000"/>
                </a:solidFill>
              </a:rPr>
              <a:t>ONLINE FORUMS</a:t>
            </a:r>
          </a:p>
        </p:txBody>
      </p:sp>
      <p:pic>
        <p:nvPicPr>
          <p:cNvPr id="28675" name="Picture 5"/>
          <p:cNvPicPr>
            <a:picLocks noChangeAspect="1" noChangeArrowheads="1"/>
          </p:cNvPicPr>
          <p:nvPr/>
        </p:nvPicPr>
        <p:blipFill>
          <a:blip r:embed="rId3" cstate="print"/>
          <a:srcRect l="13571" t="11266" r="2333" b="8527"/>
          <a:stretch>
            <a:fillRect/>
          </a:stretch>
        </p:blipFill>
        <p:spPr bwMode="auto">
          <a:xfrm>
            <a:off x="0" y="549275"/>
            <a:ext cx="9144000" cy="6977063"/>
          </a:xfrm>
          <a:prstGeom prst="rect">
            <a:avLst/>
          </a:prstGeom>
          <a:noFill/>
          <a:ln w="9525">
            <a:noFill/>
            <a:miter lim="800000"/>
            <a:headEnd/>
            <a:tailEnd/>
          </a:ln>
        </p:spPr>
      </p:pic>
      <p:sp>
        <p:nvSpPr>
          <p:cNvPr id="28676" name="TextBox 1"/>
          <p:cNvSpPr txBox="1">
            <a:spLocks noChangeArrowheads="1"/>
          </p:cNvSpPr>
          <p:nvPr/>
        </p:nvSpPr>
        <p:spPr bwMode="auto">
          <a:xfrm>
            <a:off x="6869113" y="-4763"/>
            <a:ext cx="2274887" cy="369888"/>
          </a:xfrm>
          <a:prstGeom prst="rect">
            <a:avLst/>
          </a:prstGeom>
          <a:noFill/>
          <a:ln w="9525">
            <a:noFill/>
            <a:miter lim="800000"/>
            <a:headEnd/>
            <a:tailEnd/>
          </a:ln>
        </p:spPr>
        <p:txBody>
          <a:bodyPr wrap="none">
            <a:spAutoFit/>
          </a:bodyPr>
          <a:lstStyle/>
          <a:p>
            <a:r>
              <a:rPr lang="en-GB" altLang="en-US"/>
              <a:t>www.ispotnature.org</a:t>
            </a:r>
          </a:p>
        </p:txBody>
      </p:sp>
    </p:spTree>
  </p:cSld>
  <p:clrMapOvr>
    <a:masterClrMapping/>
  </p:clrMapOvr>
  <mc:AlternateContent xmlns:mc="http://schemas.openxmlformats.org/markup-compatibility/2006" xmlns:p14="http://schemas.microsoft.com/office/powerpoint/2010/main">
    <mc:Choice Requires="p14">
      <p:transition spd="slow" p14:dur="2000" advTm="109183"/>
    </mc:Choice>
    <mc:Fallback xmlns="">
      <p:transition spd="slow" advTm="10918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l="18340" t="11266" r="5232" b="18050"/>
          <a:stretch>
            <a:fillRect/>
          </a:stretch>
        </p:blipFill>
        <p:spPr bwMode="auto">
          <a:xfrm>
            <a:off x="-15875" y="549275"/>
            <a:ext cx="9159875" cy="6775450"/>
          </a:xfrm>
          <a:prstGeom prst="rect">
            <a:avLst/>
          </a:prstGeom>
          <a:noFill/>
          <a:ln w="9525">
            <a:noFill/>
            <a:miter lim="800000"/>
            <a:headEnd/>
            <a:tailEnd/>
          </a:ln>
        </p:spPr>
      </p:pic>
      <p:sp>
        <p:nvSpPr>
          <p:cNvPr id="29699" name="Text Box 3"/>
          <p:cNvSpPr txBox="1">
            <a:spLocks noChangeArrowheads="1"/>
          </p:cNvSpPr>
          <p:nvPr/>
        </p:nvSpPr>
        <p:spPr bwMode="auto">
          <a:xfrm>
            <a:off x="0" y="0"/>
            <a:ext cx="5364163" cy="396875"/>
          </a:xfrm>
          <a:prstGeom prst="rect">
            <a:avLst/>
          </a:prstGeom>
          <a:solidFill>
            <a:schemeClr val="bg1"/>
          </a:solidFill>
          <a:ln w="9525">
            <a:noFill/>
            <a:miter lim="800000"/>
            <a:headEnd/>
            <a:tailEnd/>
          </a:ln>
        </p:spPr>
        <p:txBody>
          <a:bodyPr>
            <a:spAutoFit/>
          </a:bodyPr>
          <a:lstStyle/>
          <a:p>
            <a:pPr algn="ctr"/>
            <a:r>
              <a:rPr lang="en-GB" altLang="en-US" sz="2000" b="1">
                <a:solidFill>
                  <a:srgbClr val="3333CC"/>
                </a:solidFill>
              </a:rPr>
              <a:t>Evolution of recording – </a:t>
            </a:r>
            <a:r>
              <a:rPr lang="en-GB" altLang="en-US" sz="2000" b="1">
                <a:solidFill>
                  <a:srgbClr val="FF0000"/>
                </a:solidFill>
              </a:rPr>
              <a:t>ONLINE FORUMS</a:t>
            </a:r>
          </a:p>
        </p:txBody>
      </p:sp>
      <p:sp>
        <p:nvSpPr>
          <p:cNvPr id="29700" name="TextBox 1"/>
          <p:cNvSpPr txBox="1">
            <a:spLocks noChangeArrowheads="1"/>
          </p:cNvSpPr>
          <p:nvPr/>
        </p:nvSpPr>
        <p:spPr bwMode="auto">
          <a:xfrm>
            <a:off x="6702425" y="14288"/>
            <a:ext cx="2441575" cy="368300"/>
          </a:xfrm>
          <a:prstGeom prst="rect">
            <a:avLst/>
          </a:prstGeom>
          <a:noFill/>
          <a:ln w="9525">
            <a:noFill/>
            <a:miter lim="800000"/>
            <a:headEnd/>
            <a:tailEnd/>
          </a:ln>
        </p:spPr>
        <p:txBody>
          <a:bodyPr wrap="none">
            <a:spAutoFit/>
          </a:bodyPr>
          <a:lstStyle/>
          <a:p>
            <a:r>
              <a:rPr lang="en-GB" altLang="en-US"/>
              <a:t>www.brc.ac.uk/irecord</a:t>
            </a:r>
          </a:p>
        </p:txBody>
      </p:sp>
    </p:spTree>
  </p:cSld>
  <p:clrMapOvr>
    <a:masterClrMapping/>
  </p:clrMapOvr>
  <mc:AlternateContent xmlns:mc="http://schemas.openxmlformats.org/markup-compatibility/2006" xmlns:p14="http://schemas.microsoft.com/office/powerpoint/2010/main">
    <mc:Choice Requires="p14">
      <p:transition spd="slow" p14:dur="2000" advTm="64490"/>
    </mc:Choice>
    <mc:Fallback xmlns="">
      <p:transition spd="slow" advTm="644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767-0F72-41D1-8826-852EA64B6633}"/>
              </a:ext>
            </a:extLst>
          </p:cNvPr>
          <p:cNvSpPr>
            <a:spLocks noGrp="1"/>
          </p:cNvSpPr>
          <p:nvPr>
            <p:ph type="title"/>
          </p:nvPr>
        </p:nvSpPr>
        <p:spPr>
          <a:xfrm>
            <a:off x="457200" y="12073"/>
            <a:ext cx="8229600" cy="1143000"/>
          </a:xfrm>
        </p:spPr>
        <p:txBody>
          <a:bodyPr/>
          <a:lstStyle/>
          <a:p>
            <a:pPr algn="ctr"/>
            <a:r>
              <a:rPr lang="en-GB" altLang="en-US" sz="3200" dirty="0"/>
              <a:t>Citizen Science &amp; Biological Recording</a:t>
            </a:r>
            <a:endParaRPr lang="en-GB" sz="3200" dirty="0"/>
          </a:p>
        </p:txBody>
      </p:sp>
      <p:sp>
        <p:nvSpPr>
          <p:cNvPr id="3" name="Content Placeholder 2">
            <a:extLst>
              <a:ext uri="{FF2B5EF4-FFF2-40B4-BE49-F238E27FC236}">
                <a16:creationId xmlns:a16="http://schemas.microsoft.com/office/drawing/2014/main" id="{89E8EB1B-F4EC-4160-A6E1-176EEBA53485}"/>
              </a:ext>
            </a:extLst>
          </p:cNvPr>
          <p:cNvSpPr>
            <a:spLocks noGrp="1"/>
          </p:cNvSpPr>
          <p:nvPr>
            <p:ph idx="1"/>
          </p:nvPr>
        </p:nvSpPr>
        <p:spPr>
          <a:xfrm>
            <a:off x="628650" y="1155073"/>
            <a:ext cx="7886700" cy="5370271"/>
          </a:xfrm>
        </p:spPr>
        <p:txBody>
          <a:bodyPr>
            <a:noAutofit/>
          </a:bodyPr>
          <a:lstStyle/>
          <a:p>
            <a:pPr marL="0" indent="0">
              <a:lnSpc>
                <a:spcPct val="120000"/>
              </a:lnSpc>
              <a:buNone/>
            </a:pPr>
            <a:r>
              <a:rPr lang="en-US" sz="2000" b="1" dirty="0"/>
              <a:t>Module Learning Outcomes:</a:t>
            </a:r>
            <a:br>
              <a:rPr kumimoji="0" lang="en-US" altLang="en-US" sz="2000" b="1" i="0" u="none" strike="noStrike" cap="none" normalizeH="0" baseline="0" dirty="0">
                <a:ln>
                  <a:noFill/>
                </a:ln>
                <a:solidFill>
                  <a:srgbClr val="000000"/>
                </a:solidFill>
                <a:effectLst/>
              </a:rPr>
            </a:br>
            <a:endParaRPr kumimoji="0" lang="en-US" altLang="en-US" sz="2000" b="1" i="0" u="none" strike="noStrike" cap="none" normalizeH="0" baseline="0" dirty="0">
              <a:ln>
                <a:noFill/>
              </a:ln>
              <a:solidFill>
                <a:srgbClr val="000000"/>
              </a:solidFill>
              <a:effectLst/>
            </a:endParaRPr>
          </a:p>
          <a:p>
            <a:pPr marL="0" indent="0">
              <a:lnSpc>
                <a:spcPct val="120000"/>
              </a:lnSpc>
              <a:buNone/>
            </a:pPr>
            <a:r>
              <a:rPr kumimoji="0" lang="en-US" altLang="en-US" sz="2000" b="1" i="0" u="none" strike="noStrike" cap="none" normalizeH="0" baseline="0" dirty="0">
                <a:ln>
                  <a:noFill/>
                </a:ln>
                <a:solidFill>
                  <a:srgbClr val="000000"/>
                </a:solidFill>
                <a:effectLst/>
              </a:rPr>
              <a:t>Knowledge and understanding</a:t>
            </a:r>
            <a:endParaRPr kumimoji="0" lang="en-US" altLang="en-US" sz="2000" b="0" i="0" u="none" strike="noStrike" cap="none" normalizeH="0" baseline="0" dirty="0">
              <a:ln>
                <a:noFill/>
              </a:ln>
              <a:solidFill>
                <a:srgbClr val="000000"/>
              </a:solidFill>
              <a:effectLst/>
            </a:endParaRPr>
          </a:p>
          <a:p>
            <a:pPr marL="0" indent="0">
              <a:lnSpc>
                <a:spcPct val="120000"/>
              </a:lnSpc>
              <a:buNone/>
            </a:pPr>
            <a:r>
              <a:rPr lang="en-GB" sz="2000" dirty="0">
                <a:solidFill>
                  <a:srgbClr val="000000"/>
                </a:solidFill>
                <a:effectLst/>
              </a:rPr>
              <a:t>1. Demonstrate critical awareness of the rapidly changing status of species in the natural environment, the implications for ecosystem services, and the approaches to addressing these problems in different ecosystems.</a:t>
            </a:r>
          </a:p>
          <a:p>
            <a:pPr marL="0" indent="0">
              <a:lnSpc>
                <a:spcPct val="120000"/>
              </a:lnSpc>
              <a:buNone/>
            </a:pPr>
            <a:endParaRPr lang="en-GB" sz="2000" dirty="0">
              <a:solidFill>
                <a:srgbClr val="000000"/>
              </a:solidFill>
              <a:effectLst/>
            </a:endParaRPr>
          </a:p>
          <a:p>
            <a:pPr marL="0" indent="0">
              <a:lnSpc>
                <a:spcPct val="120000"/>
              </a:lnSpc>
              <a:buNone/>
            </a:pPr>
            <a:r>
              <a:rPr kumimoji="0" lang="en-US" altLang="en-US" sz="2000" b="1" i="0" u="none" strike="noStrike" cap="none" normalizeH="0" baseline="0" dirty="0">
                <a:ln>
                  <a:noFill/>
                </a:ln>
                <a:solidFill>
                  <a:srgbClr val="000000"/>
                </a:solidFill>
                <a:effectLst/>
              </a:rPr>
              <a:t>Intellectual, practical, affective and transferable skills</a:t>
            </a:r>
            <a:endParaRPr kumimoji="0" lang="en-US" altLang="en-US" sz="2000" b="0" i="0" u="none" strike="noStrike" cap="none" normalizeH="0" baseline="0" dirty="0">
              <a:ln>
                <a:noFill/>
              </a:ln>
              <a:solidFill>
                <a:srgbClr val="000000"/>
              </a:solidFill>
              <a:effectLst/>
            </a:endParaRPr>
          </a:p>
          <a:p>
            <a:pPr marL="0" indent="0">
              <a:lnSpc>
                <a:spcPct val="120000"/>
              </a:lnSpc>
              <a:buNone/>
            </a:pPr>
            <a:r>
              <a:rPr lang="en-GB" sz="2000" dirty="0">
                <a:solidFill>
                  <a:srgbClr val="000000"/>
                </a:solidFill>
              </a:rPr>
              <a:t>3. </a:t>
            </a:r>
            <a:r>
              <a:rPr lang="en-GB" sz="2000" dirty="0">
                <a:solidFill>
                  <a:srgbClr val="000000"/>
                </a:solidFill>
                <a:effectLst/>
              </a:rPr>
              <a:t>Critically assess conservation issues and communicate scientific arguments to a wide audience.</a:t>
            </a:r>
          </a:p>
          <a:p>
            <a:pPr marL="0" indent="0">
              <a:lnSpc>
                <a:spcPct val="120000"/>
              </a:lnSpc>
              <a:buNone/>
            </a:pPr>
            <a:endParaRPr lang="en-US" sz="2000" dirty="0">
              <a:solidFill>
                <a:srgbClr val="000000"/>
              </a:solidFill>
            </a:endParaRPr>
          </a:p>
        </p:txBody>
      </p:sp>
    </p:spTree>
    <p:extLst>
      <p:ext uri="{BB962C8B-B14F-4D97-AF65-F5344CB8AC3E}">
        <p14:creationId xmlns:p14="http://schemas.microsoft.com/office/powerpoint/2010/main" val="2392032324"/>
      </p:ext>
    </p:extLst>
  </p:cSld>
  <p:clrMapOvr>
    <a:masterClrMapping/>
  </p:clrMapOvr>
  <mc:AlternateContent xmlns:mc="http://schemas.openxmlformats.org/markup-compatibility/2006" xmlns:p14="http://schemas.microsoft.com/office/powerpoint/2010/main">
    <mc:Choice Requires="p14">
      <p:transition spd="slow" p14:dur="2000" advTm="39752"/>
    </mc:Choice>
    <mc:Fallback xmlns="">
      <p:transition spd="slow" advTm="3975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6"/>
          <p:cNvSpPr txBox="1">
            <a:spLocks noChangeArrowheads="1"/>
          </p:cNvSpPr>
          <p:nvPr/>
        </p:nvSpPr>
        <p:spPr bwMode="auto">
          <a:xfrm>
            <a:off x="0" y="0"/>
            <a:ext cx="3708400" cy="396875"/>
          </a:xfrm>
          <a:prstGeom prst="rect">
            <a:avLst/>
          </a:prstGeom>
          <a:solidFill>
            <a:schemeClr val="bg1"/>
          </a:solidFill>
          <a:ln w="9525">
            <a:noFill/>
            <a:miter lim="800000"/>
            <a:headEnd/>
            <a:tailEnd/>
          </a:ln>
        </p:spPr>
        <p:txBody>
          <a:bodyPr>
            <a:spAutoFit/>
          </a:bodyPr>
          <a:lstStyle/>
          <a:p>
            <a:pPr algn="ctr"/>
            <a:r>
              <a:rPr lang="en-GB" altLang="en-US" sz="2000" b="1">
                <a:solidFill>
                  <a:srgbClr val="3333CC"/>
                </a:solidFill>
              </a:rPr>
              <a:t>Evolution of recording - </a:t>
            </a:r>
            <a:r>
              <a:rPr lang="en-GB" altLang="en-US" sz="2000" b="1">
                <a:solidFill>
                  <a:srgbClr val="FF0000"/>
                </a:solidFill>
              </a:rPr>
              <a:t>DIY</a:t>
            </a:r>
          </a:p>
        </p:txBody>
      </p:sp>
      <p:pic>
        <p:nvPicPr>
          <p:cNvPr id="30723" name="Picture 7"/>
          <p:cNvPicPr>
            <a:picLocks noChangeAspect="1" noChangeArrowheads="1"/>
          </p:cNvPicPr>
          <p:nvPr/>
        </p:nvPicPr>
        <p:blipFill>
          <a:blip r:embed="rId3" cstate="print"/>
          <a:srcRect l="13834" t="11018" r="1761" b="11218"/>
          <a:stretch>
            <a:fillRect/>
          </a:stretch>
        </p:blipFill>
        <p:spPr bwMode="auto">
          <a:xfrm>
            <a:off x="0" y="549275"/>
            <a:ext cx="9180513" cy="6765925"/>
          </a:xfrm>
          <a:prstGeom prst="rect">
            <a:avLst/>
          </a:prstGeom>
          <a:noFill/>
          <a:ln w="9525">
            <a:noFill/>
            <a:miter lim="800000"/>
            <a:headEnd/>
            <a:tailEnd/>
          </a:ln>
        </p:spPr>
      </p:pic>
      <p:sp>
        <p:nvSpPr>
          <p:cNvPr id="30724" name="TextBox 1"/>
          <p:cNvSpPr txBox="1">
            <a:spLocks noChangeArrowheads="1"/>
          </p:cNvSpPr>
          <p:nvPr/>
        </p:nvSpPr>
        <p:spPr bwMode="auto">
          <a:xfrm>
            <a:off x="6954838" y="14288"/>
            <a:ext cx="2159000" cy="368300"/>
          </a:xfrm>
          <a:prstGeom prst="rect">
            <a:avLst/>
          </a:prstGeom>
          <a:noFill/>
          <a:ln w="9525">
            <a:noFill/>
            <a:miter lim="800000"/>
            <a:headEnd/>
            <a:tailEnd/>
          </a:ln>
        </p:spPr>
        <p:txBody>
          <a:bodyPr wrap="none">
            <a:spAutoFit/>
          </a:bodyPr>
          <a:lstStyle/>
          <a:p>
            <a:r>
              <a:rPr lang="en-GB" altLang="en-US"/>
              <a:t>www.indicia.org.uk</a:t>
            </a:r>
          </a:p>
        </p:txBody>
      </p:sp>
    </p:spTree>
  </p:cSld>
  <p:clrMapOvr>
    <a:masterClrMapping/>
  </p:clrMapOvr>
  <mc:AlternateContent xmlns:mc="http://schemas.openxmlformats.org/markup-compatibility/2006" xmlns:p14="http://schemas.microsoft.com/office/powerpoint/2010/main">
    <mc:Choice Requires="p14">
      <p:transition spd="slow" p14:dur="2000" advTm="74789"/>
    </mc:Choice>
    <mc:Fallback xmlns="">
      <p:transition spd="slow" advTm="7478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5"/>
          <p:cNvSpPr txBox="1">
            <a:spLocks noChangeArrowheads="1"/>
          </p:cNvSpPr>
          <p:nvPr/>
        </p:nvSpPr>
        <p:spPr bwMode="auto">
          <a:xfrm>
            <a:off x="0" y="0"/>
            <a:ext cx="3059113" cy="396875"/>
          </a:xfrm>
          <a:prstGeom prst="rect">
            <a:avLst/>
          </a:prstGeom>
          <a:solidFill>
            <a:schemeClr val="bg1"/>
          </a:solidFill>
          <a:ln w="9525">
            <a:noFill/>
            <a:miter lim="800000"/>
            <a:headEnd/>
            <a:tailEnd/>
          </a:ln>
        </p:spPr>
        <p:txBody>
          <a:bodyPr>
            <a:spAutoFit/>
          </a:bodyPr>
          <a:lstStyle/>
          <a:p>
            <a:pPr algn="ctr"/>
            <a:r>
              <a:rPr lang="en-GB" altLang="en-US" sz="2000" b="1">
                <a:solidFill>
                  <a:srgbClr val="3333CC"/>
                </a:solidFill>
              </a:rPr>
              <a:t>Evolution of recording</a:t>
            </a:r>
          </a:p>
        </p:txBody>
      </p:sp>
      <p:pic>
        <p:nvPicPr>
          <p:cNvPr id="31747" name="Picture 4"/>
          <p:cNvPicPr>
            <a:picLocks noChangeAspect="1" noChangeArrowheads="1"/>
          </p:cNvPicPr>
          <p:nvPr/>
        </p:nvPicPr>
        <p:blipFill>
          <a:blip r:embed="rId3" cstate="print"/>
          <a:srcRect l="13655" t="32487" r="35400" b="7487"/>
          <a:stretch>
            <a:fillRect/>
          </a:stretch>
        </p:blipFill>
        <p:spPr bwMode="auto">
          <a:xfrm>
            <a:off x="1116013" y="2636838"/>
            <a:ext cx="4500562" cy="3976687"/>
          </a:xfrm>
          <a:prstGeom prst="rect">
            <a:avLst/>
          </a:prstGeom>
          <a:noFill/>
          <a:ln w="9525">
            <a:noFill/>
            <a:miter lim="800000"/>
            <a:headEnd/>
            <a:tailEnd/>
          </a:ln>
        </p:spPr>
      </p:pic>
      <p:pic>
        <p:nvPicPr>
          <p:cNvPr id="31748" name="Picture 8"/>
          <p:cNvPicPr>
            <a:picLocks noChangeAspect="1" noChangeArrowheads="1"/>
          </p:cNvPicPr>
          <p:nvPr/>
        </p:nvPicPr>
        <p:blipFill>
          <a:blip r:embed="rId4" cstate="print"/>
          <a:srcRect l="7927" t="15538" r="58261" b="36501"/>
          <a:stretch>
            <a:fillRect/>
          </a:stretch>
        </p:blipFill>
        <p:spPr bwMode="auto">
          <a:xfrm>
            <a:off x="5508625" y="260350"/>
            <a:ext cx="3384550" cy="3600450"/>
          </a:xfrm>
          <a:prstGeom prst="rect">
            <a:avLst/>
          </a:prstGeom>
          <a:noFill/>
          <a:ln w="9525">
            <a:noFill/>
            <a:miter lim="800000"/>
            <a:headEnd/>
            <a:tailEnd/>
          </a:ln>
        </p:spPr>
      </p:pic>
      <p:pic>
        <p:nvPicPr>
          <p:cNvPr id="31749" name="Picture 6"/>
          <p:cNvPicPr>
            <a:picLocks noChangeAspect="1" noChangeArrowheads="1"/>
          </p:cNvPicPr>
          <p:nvPr/>
        </p:nvPicPr>
        <p:blipFill>
          <a:blip r:embed="rId5" cstate="print"/>
          <a:srcRect l="54723" t="30463" r="18507" b="14954"/>
          <a:stretch>
            <a:fillRect/>
          </a:stretch>
        </p:blipFill>
        <p:spPr bwMode="auto">
          <a:xfrm>
            <a:off x="5580063" y="3213100"/>
            <a:ext cx="2071687" cy="3167063"/>
          </a:xfrm>
          <a:prstGeom prst="rect">
            <a:avLst/>
          </a:prstGeom>
          <a:noFill/>
          <a:ln w="9525">
            <a:noFill/>
            <a:miter lim="800000"/>
            <a:headEnd/>
            <a:tailEnd/>
          </a:ln>
        </p:spPr>
      </p:pic>
      <p:sp>
        <p:nvSpPr>
          <p:cNvPr id="31750" name="Text Box 9"/>
          <p:cNvSpPr txBox="1">
            <a:spLocks noChangeArrowheads="1"/>
          </p:cNvSpPr>
          <p:nvPr/>
        </p:nvSpPr>
        <p:spPr bwMode="auto">
          <a:xfrm>
            <a:off x="468313" y="908050"/>
            <a:ext cx="4556125" cy="822325"/>
          </a:xfrm>
          <a:prstGeom prst="rect">
            <a:avLst/>
          </a:prstGeom>
          <a:noFill/>
          <a:ln w="9525">
            <a:noFill/>
            <a:miter lim="800000"/>
            <a:headEnd/>
            <a:tailEnd/>
          </a:ln>
        </p:spPr>
        <p:txBody>
          <a:bodyPr>
            <a:spAutoFit/>
          </a:bodyPr>
          <a:lstStyle/>
          <a:p>
            <a:r>
              <a:rPr lang="en-GB" altLang="en-US" sz="2400"/>
              <a:t>Flexibility for recording scheme</a:t>
            </a:r>
          </a:p>
          <a:p>
            <a:r>
              <a:rPr lang="en-GB" altLang="en-US" sz="2400"/>
              <a:t>and recorder</a:t>
            </a:r>
          </a:p>
        </p:txBody>
      </p:sp>
    </p:spTree>
  </p:cSld>
  <p:clrMapOvr>
    <a:masterClrMapping/>
  </p:clrMapOvr>
  <mc:AlternateContent xmlns:mc="http://schemas.openxmlformats.org/markup-compatibility/2006" xmlns:p14="http://schemas.microsoft.com/office/powerpoint/2010/main">
    <mc:Choice Requires="p14">
      <p:transition spd="slow" p14:dur="2000" advTm="74906"/>
    </mc:Choice>
    <mc:Fallback xmlns="">
      <p:transition spd="slow" advTm="7490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767-0F72-41D1-8826-852EA64B6633}"/>
              </a:ext>
            </a:extLst>
          </p:cNvPr>
          <p:cNvSpPr>
            <a:spLocks noGrp="1"/>
          </p:cNvSpPr>
          <p:nvPr>
            <p:ph type="title"/>
          </p:nvPr>
        </p:nvSpPr>
        <p:spPr>
          <a:xfrm>
            <a:off x="457200" y="-17258"/>
            <a:ext cx="8229600" cy="1143000"/>
          </a:xfrm>
        </p:spPr>
        <p:txBody>
          <a:bodyPr/>
          <a:lstStyle/>
          <a:p>
            <a:pPr algn="ctr"/>
            <a:r>
              <a:rPr lang="en-GB" altLang="en-US" sz="3200" dirty="0"/>
              <a:t>Citizen Science &amp; Biological Recording</a:t>
            </a:r>
            <a:endParaRPr lang="en-GB" sz="3200" dirty="0"/>
          </a:p>
        </p:txBody>
      </p:sp>
      <p:sp>
        <p:nvSpPr>
          <p:cNvPr id="3" name="Content Placeholder 2">
            <a:extLst>
              <a:ext uri="{FF2B5EF4-FFF2-40B4-BE49-F238E27FC236}">
                <a16:creationId xmlns:a16="http://schemas.microsoft.com/office/drawing/2014/main" id="{89E8EB1B-F4EC-4160-A6E1-176EEBA53485}"/>
              </a:ext>
            </a:extLst>
          </p:cNvPr>
          <p:cNvSpPr>
            <a:spLocks noGrp="1"/>
          </p:cNvSpPr>
          <p:nvPr>
            <p:ph sz="half" idx="1"/>
          </p:nvPr>
        </p:nvSpPr>
        <p:spPr>
          <a:xfrm>
            <a:off x="457200" y="980728"/>
            <a:ext cx="4038600" cy="4525963"/>
          </a:xfrm>
        </p:spPr>
        <p:txBody>
          <a:bodyPr>
            <a:noAutofit/>
          </a:bodyPr>
          <a:lstStyle/>
          <a:p>
            <a:pPr marL="0" indent="0">
              <a:spcAft>
                <a:spcPts val="800"/>
              </a:spcAft>
              <a:buNone/>
            </a:pPr>
            <a:r>
              <a:rPr lang="en-GB" sz="2000" dirty="0">
                <a:solidFill>
                  <a:schemeClr val="bg1">
                    <a:lumMod val="50000"/>
                  </a:schemeClr>
                </a:solidFill>
                <a:latin typeface="Calibri" panose="020F0502020204030204" pitchFamily="34" charset="0"/>
                <a:cs typeface="Calibri" panose="020F0502020204030204" pitchFamily="34" charset="0"/>
              </a:rPr>
              <a:t>Part </a:t>
            </a:r>
            <a:r>
              <a:rPr lang="en-GB" sz="2000" dirty="0" err="1">
                <a:solidFill>
                  <a:schemeClr val="bg1">
                    <a:lumMod val="50000"/>
                  </a:schemeClr>
                </a:solidFill>
                <a:latin typeface="Calibri" panose="020F0502020204030204" pitchFamily="34" charset="0"/>
                <a:cs typeface="Calibri" panose="020F0502020204030204" pitchFamily="34" charset="0"/>
              </a:rPr>
              <a:t>i</a:t>
            </a:r>
            <a:endParaRPr lang="en-GB" sz="2000" dirty="0">
              <a:solidFill>
                <a:schemeClr val="bg1">
                  <a:lumMod val="50000"/>
                </a:schemeClr>
              </a:solidFill>
              <a:latin typeface="Calibri" panose="020F0502020204030204" pitchFamily="34" charset="0"/>
              <a:cs typeface="Calibri" panose="020F0502020204030204" pitchFamily="34" charset="0"/>
            </a:endParaRP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What is biological recording?</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UK infrastructure for biological recording</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0" indent="0">
              <a:spcAft>
                <a:spcPts val="800"/>
              </a:spcAft>
              <a:buNone/>
            </a:pPr>
            <a:endParaRPr lang="en-GB" sz="2000" dirty="0">
              <a:solidFill>
                <a:schemeClr val="bg1">
                  <a:lumMod val="50000"/>
                </a:schemeClr>
              </a:solidFill>
              <a:latin typeface="Calibri" panose="020F0502020204030204" pitchFamily="34" charset="0"/>
              <a:cs typeface="Calibri" panose="020F0502020204030204" pitchFamily="34" charset="0"/>
            </a:endParaRPr>
          </a:p>
          <a:p>
            <a:pPr marL="0" indent="0">
              <a:spcAft>
                <a:spcPts val="800"/>
              </a:spcAft>
              <a:buNone/>
            </a:pPr>
            <a:r>
              <a:rPr lang="en-GB" sz="2000" dirty="0">
                <a:solidFill>
                  <a:schemeClr val="bg1">
                    <a:lumMod val="50000"/>
                  </a:schemeClr>
                </a:solidFill>
                <a:latin typeface="Calibri" panose="020F0502020204030204" pitchFamily="34" charset="0"/>
                <a:cs typeface="Calibri" panose="020F0502020204030204" pitchFamily="34" charset="0"/>
              </a:rPr>
              <a:t>Part ii</a:t>
            </a: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Recording scheme examples</a:t>
            </a:r>
          </a:p>
          <a:p>
            <a:pPr>
              <a:spcAft>
                <a:spcPts val="800"/>
              </a:spcAft>
            </a:pPr>
            <a:r>
              <a:rPr lang="en-GB" sz="20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Data flow</a:t>
            </a:r>
            <a:br>
              <a:rPr lang="en-GB" sz="20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br>
            <a:endParaRPr lang="en-GB" sz="20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0" indent="0">
              <a:spcAft>
                <a:spcPts val="800"/>
              </a:spcAft>
              <a:buNone/>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Part iii</a:t>
            </a: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Why is biological recording important?</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GB"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rPr>
              <a:t>Evolution of biological recording</a:t>
            </a:r>
            <a:endParaRPr lang="en-US" sz="2000" dirty="0">
              <a:solidFill>
                <a:schemeClr val="bg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dirty="0">
              <a:solidFill>
                <a:schemeClr val="bg1">
                  <a:lumMod val="50000"/>
                </a:schemeClr>
              </a:solidFill>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F700FF82-0B41-46A0-97C2-A96540576F86}"/>
              </a:ext>
            </a:extLst>
          </p:cNvPr>
          <p:cNvSpPr>
            <a:spLocks noGrp="1"/>
          </p:cNvSpPr>
          <p:nvPr>
            <p:ph sz="half" idx="2"/>
          </p:nvPr>
        </p:nvSpPr>
        <p:spPr>
          <a:xfrm>
            <a:off x="4648200" y="980728"/>
            <a:ext cx="4038600" cy="4525963"/>
          </a:xfrm>
        </p:spPr>
        <p:txBody>
          <a:bodyPr/>
          <a:lstStyle/>
          <a:p>
            <a:pPr marL="0" indent="0">
              <a:buNone/>
            </a:pPr>
            <a:r>
              <a:rPr lang="en-GB" sz="2000" dirty="0">
                <a:solidFill>
                  <a:schemeClr val="tx2"/>
                </a:solidFill>
                <a:latin typeface="Calibri" panose="020F0502020204030204" pitchFamily="34" charset="0"/>
                <a:cs typeface="Calibri" panose="020F0502020204030204" pitchFamily="34" charset="0"/>
              </a:rPr>
              <a:t>Part iv</a:t>
            </a:r>
          </a:p>
          <a:p>
            <a:pPr>
              <a:spcAft>
                <a:spcPts val="800"/>
              </a:spcAft>
            </a:pPr>
            <a:r>
              <a:rPr lang="en-GB"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Distribution atlases</a:t>
            </a:r>
            <a:endParaRPr lang="en-US"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p>
            <a:r>
              <a:rPr lang="en-GB"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Uses of biological records</a:t>
            </a:r>
            <a:endParaRPr lang="en-US" sz="2000" dirty="0">
              <a:solidFill>
                <a:schemeClr val="tx2"/>
              </a:solidFill>
              <a:latin typeface="Calibri" panose="020F0502020204030204" pitchFamily="34" charset="0"/>
              <a:cs typeface="Calibri" panose="020F0502020204030204" pitchFamily="34" charset="0"/>
            </a:endParaRPr>
          </a:p>
          <a:p>
            <a:endParaRPr lang="en-US" sz="2000" dirty="0">
              <a:solidFill>
                <a:schemeClr val="tx2"/>
              </a:solidFill>
            </a:endParaRPr>
          </a:p>
        </p:txBody>
      </p:sp>
    </p:spTree>
    <p:extLst>
      <p:ext uri="{BB962C8B-B14F-4D97-AF65-F5344CB8AC3E}">
        <p14:creationId xmlns:p14="http://schemas.microsoft.com/office/powerpoint/2010/main" val="576846300"/>
      </p:ext>
    </p:extLst>
  </p:cSld>
  <p:clrMapOvr>
    <a:masterClrMapping/>
  </p:clrMapOvr>
  <mc:AlternateContent xmlns:mc="http://schemas.openxmlformats.org/markup-compatibility/2006" xmlns:p14="http://schemas.microsoft.com/office/powerpoint/2010/main">
    <mc:Choice Requires="p14">
      <p:transition spd="slow" p14:dur="2000" advTm="16534"/>
    </mc:Choice>
    <mc:Fallback xmlns="">
      <p:transition spd="slow" advTm="1653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C41FE1-A583-473F-99BA-667E04CB5AEB}"/>
              </a:ext>
            </a:extLst>
          </p:cNvPr>
          <p:cNvPicPr>
            <a:picLocks noChangeAspect="1"/>
          </p:cNvPicPr>
          <p:nvPr/>
        </p:nvPicPr>
        <p:blipFill rotWithShape="1">
          <a:blip r:embed="rId4"/>
          <a:srcRect l="35825" t="20600" r="35825" b="12201"/>
          <a:stretch/>
        </p:blipFill>
        <p:spPr>
          <a:xfrm>
            <a:off x="6741924" y="4149080"/>
            <a:ext cx="1862524" cy="2483365"/>
          </a:xfrm>
          <a:prstGeom prst="rect">
            <a:avLst/>
          </a:prstGeom>
          <a:ln>
            <a:solidFill>
              <a:schemeClr val="tx2"/>
            </a:solidFill>
          </a:ln>
        </p:spPr>
      </p:pic>
      <p:graphicFrame>
        <p:nvGraphicFramePr>
          <p:cNvPr id="4" name="Object 14">
            <a:extLst>
              <a:ext uri="{FF2B5EF4-FFF2-40B4-BE49-F238E27FC236}">
                <a16:creationId xmlns:a16="http://schemas.microsoft.com/office/drawing/2014/main" id="{660A7AC4-4F70-4842-90CE-9C1BD44A7243}"/>
              </a:ext>
            </a:extLst>
          </p:cNvPr>
          <p:cNvGraphicFramePr>
            <a:graphicFrameLocks noChangeAspect="1"/>
          </p:cNvGraphicFramePr>
          <p:nvPr>
            <p:extLst>
              <p:ext uri="{D42A27DB-BD31-4B8C-83A1-F6EECF244321}">
                <p14:modId xmlns:p14="http://schemas.microsoft.com/office/powerpoint/2010/main" val="3443497657"/>
              </p:ext>
            </p:extLst>
          </p:nvPr>
        </p:nvGraphicFramePr>
        <p:xfrm>
          <a:off x="512168" y="1657558"/>
          <a:ext cx="1981200" cy="2851786"/>
        </p:xfrm>
        <a:graphic>
          <a:graphicData uri="http://schemas.openxmlformats.org/presentationml/2006/ole">
            <mc:AlternateContent xmlns:mc="http://schemas.openxmlformats.org/markup-compatibility/2006">
              <mc:Choice xmlns:v="urn:schemas-microsoft-com:vml" Requires="v">
                <p:oleObj spid="_x0000_s3087" name="Slide" r:id="rId5" imgW="4464050" imgH="3348038" progId="PowerPoint.Slide.8">
                  <p:embed/>
                </p:oleObj>
              </mc:Choice>
              <mc:Fallback>
                <p:oleObj name="Slide" r:id="rId5" imgW="4464050" imgH="3348038" progId="PowerPoint.Slide.8">
                  <p:embed/>
                  <p:pic>
                    <p:nvPicPr>
                      <p:cNvPr id="1026" name="Object 14"/>
                      <p:cNvPicPr>
                        <a:picLocks noChangeAspect="1" noChangeArrowheads="1"/>
                      </p:cNvPicPr>
                      <p:nvPr/>
                    </p:nvPicPr>
                    <p:blipFill>
                      <a:blip r:embed="rId6">
                        <a:extLst>
                          <a:ext uri="{28A0092B-C50C-407E-A947-70E740481C1C}">
                            <a14:useLocalDpi xmlns:a14="http://schemas.microsoft.com/office/drawing/2010/main" val="0"/>
                          </a:ext>
                        </a:extLst>
                      </a:blip>
                      <a:srcRect l="6613" t="24623" r="60565" b="12366"/>
                      <a:stretch>
                        <a:fillRect/>
                      </a:stretch>
                    </p:blipFill>
                    <p:spPr bwMode="auto">
                      <a:xfrm>
                        <a:off x="512168" y="1657558"/>
                        <a:ext cx="1981200" cy="2851786"/>
                      </a:xfrm>
                      <a:prstGeom prst="rect">
                        <a:avLst/>
                      </a:prstGeom>
                      <a:noFill/>
                      <a:ln>
                        <a:noFill/>
                      </a:ln>
                      <a:effectLst/>
                    </p:spPr>
                  </p:pic>
                </p:oleObj>
              </mc:Fallback>
            </mc:AlternateContent>
          </a:graphicData>
        </a:graphic>
      </p:graphicFrame>
      <p:sp>
        <p:nvSpPr>
          <p:cNvPr id="6" name="TextBox 5">
            <a:extLst>
              <a:ext uri="{FF2B5EF4-FFF2-40B4-BE49-F238E27FC236}">
                <a16:creationId xmlns:a16="http://schemas.microsoft.com/office/drawing/2014/main" id="{F97C7204-DB03-4884-AA75-937170B973AB}"/>
              </a:ext>
            </a:extLst>
          </p:cNvPr>
          <p:cNvSpPr txBox="1"/>
          <p:nvPr/>
        </p:nvSpPr>
        <p:spPr>
          <a:xfrm>
            <a:off x="534074" y="4581128"/>
            <a:ext cx="1981200" cy="1846659"/>
          </a:xfrm>
          <a:prstGeom prst="rect">
            <a:avLst/>
          </a:prstGeom>
          <a:noFill/>
        </p:spPr>
        <p:txBody>
          <a:bodyPr wrap="square">
            <a:spAutoFit/>
          </a:bodyPr>
          <a:lstStyle/>
          <a:p>
            <a:r>
              <a:rPr lang="en-GB" altLang="en-US" dirty="0"/>
              <a:t>1954-60</a:t>
            </a:r>
          </a:p>
          <a:p>
            <a:endParaRPr lang="en-GB" dirty="0"/>
          </a:p>
          <a:p>
            <a:endParaRPr lang="en-GB" dirty="0"/>
          </a:p>
          <a:p>
            <a:pPr marL="342900" indent="-342900">
              <a:buFont typeface="Arial" panose="020B0604020202020204" pitchFamily="34" charset="0"/>
              <a:buChar char="•"/>
            </a:pPr>
            <a:r>
              <a:rPr lang="en-GB" sz="2000" dirty="0"/>
              <a:t>Initial and repeat surveys</a:t>
            </a:r>
            <a:endParaRPr lang="en-US" sz="2000" dirty="0"/>
          </a:p>
        </p:txBody>
      </p:sp>
      <p:pic>
        <p:nvPicPr>
          <p:cNvPr id="8" name="Picture 4">
            <a:extLst>
              <a:ext uri="{FF2B5EF4-FFF2-40B4-BE49-F238E27FC236}">
                <a16:creationId xmlns:a16="http://schemas.microsoft.com/office/drawing/2014/main" id="{15A06FBB-61AF-4486-A0B5-354C4FE28FB9}"/>
              </a:ext>
            </a:extLst>
          </p:cNvPr>
          <p:cNvPicPr>
            <a:picLocks noChangeAspect="1" noChangeArrowheads="1"/>
          </p:cNvPicPr>
          <p:nvPr/>
        </p:nvPicPr>
        <p:blipFill>
          <a:blip r:embed="rId7" cstate="print"/>
          <a:srcRect l="8678" t="9392" r="876" b="2063"/>
          <a:stretch>
            <a:fillRect/>
          </a:stretch>
        </p:blipFill>
        <p:spPr bwMode="auto">
          <a:xfrm>
            <a:off x="5280952" y="192581"/>
            <a:ext cx="1695450" cy="2433638"/>
          </a:xfrm>
          <a:prstGeom prst="rect">
            <a:avLst/>
          </a:prstGeom>
          <a:noFill/>
          <a:ln w="9525">
            <a:solidFill>
              <a:schemeClr val="tx1"/>
            </a:solidFill>
            <a:miter lim="800000"/>
            <a:headEnd/>
            <a:tailEnd/>
          </a:ln>
        </p:spPr>
      </p:pic>
      <p:pic>
        <p:nvPicPr>
          <p:cNvPr id="10" name="Picture 11">
            <a:extLst>
              <a:ext uri="{FF2B5EF4-FFF2-40B4-BE49-F238E27FC236}">
                <a16:creationId xmlns:a16="http://schemas.microsoft.com/office/drawing/2014/main" id="{63CF921E-A213-42B8-BE6B-998ED3A72098}"/>
              </a:ext>
            </a:extLst>
          </p:cNvPr>
          <p:cNvPicPr>
            <a:picLocks noChangeAspect="1" noChangeArrowheads="1"/>
          </p:cNvPicPr>
          <p:nvPr/>
        </p:nvPicPr>
        <p:blipFill>
          <a:blip r:embed="rId8" cstate="print"/>
          <a:srcRect t="6804"/>
          <a:stretch>
            <a:fillRect/>
          </a:stretch>
        </p:blipFill>
        <p:spPr bwMode="auto">
          <a:xfrm>
            <a:off x="4504356" y="2843361"/>
            <a:ext cx="1981200" cy="2611438"/>
          </a:xfrm>
          <a:prstGeom prst="rect">
            <a:avLst/>
          </a:prstGeom>
          <a:noFill/>
          <a:ln w="9525">
            <a:solidFill>
              <a:schemeClr val="tx2"/>
            </a:solidFill>
            <a:miter lim="800000"/>
            <a:headEnd/>
            <a:tailEnd/>
          </a:ln>
        </p:spPr>
      </p:pic>
      <p:sp>
        <p:nvSpPr>
          <p:cNvPr id="11" name="TextBox 10">
            <a:extLst>
              <a:ext uri="{FF2B5EF4-FFF2-40B4-BE49-F238E27FC236}">
                <a16:creationId xmlns:a16="http://schemas.microsoft.com/office/drawing/2014/main" id="{9D063BDE-FA39-45D6-8611-40EF726E411B}"/>
              </a:ext>
            </a:extLst>
          </p:cNvPr>
          <p:cNvSpPr txBox="1"/>
          <p:nvPr/>
        </p:nvSpPr>
        <p:spPr>
          <a:xfrm>
            <a:off x="7119188" y="1467262"/>
            <a:ext cx="1107996" cy="2862322"/>
          </a:xfrm>
          <a:prstGeom prst="rect">
            <a:avLst/>
          </a:prstGeom>
          <a:noFill/>
        </p:spPr>
        <p:txBody>
          <a:bodyPr wrap="none" rtlCol="0">
            <a:spAutoFit/>
          </a:bodyPr>
          <a:lstStyle/>
          <a:p>
            <a:r>
              <a:rPr lang="en-GB" altLang="en-US" dirty="0"/>
              <a:t>1968-72</a:t>
            </a:r>
          </a:p>
          <a:p>
            <a:endParaRPr lang="en-GB" altLang="en-US" dirty="0"/>
          </a:p>
          <a:p>
            <a:endParaRPr lang="en-GB" altLang="en-US" dirty="0"/>
          </a:p>
          <a:p>
            <a:endParaRPr lang="en-GB" altLang="en-US" dirty="0"/>
          </a:p>
          <a:p>
            <a:endParaRPr lang="en-GB" altLang="en-US" dirty="0"/>
          </a:p>
          <a:p>
            <a:r>
              <a:rPr lang="en-GB" altLang="en-US" dirty="0"/>
              <a:t>1988-91</a:t>
            </a:r>
          </a:p>
          <a:p>
            <a:endParaRPr lang="en-GB" altLang="en-US" dirty="0"/>
          </a:p>
          <a:p>
            <a:endParaRPr lang="en-GB" altLang="en-US" dirty="0"/>
          </a:p>
          <a:p>
            <a:r>
              <a:rPr lang="en-GB" altLang="en-US" dirty="0"/>
              <a:t>2007-11	</a:t>
            </a:r>
          </a:p>
          <a:p>
            <a:endParaRPr lang="en-US" dirty="0"/>
          </a:p>
        </p:txBody>
      </p:sp>
      <p:sp>
        <p:nvSpPr>
          <p:cNvPr id="13" name="Rectangle 3">
            <a:extLst>
              <a:ext uri="{FF2B5EF4-FFF2-40B4-BE49-F238E27FC236}">
                <a16:creationId xmlns:a16="http://schemas.microsoft.com/office/drawing/2014/main" id="{81674576-8E8E-4A88-8722-BF46C1396D51}"/>
              </a:ext>
            </a:extLst>
          </p:cNvPr>
          <p:cNvSpPr>
            <a:spLocks noChangeArrowheads="1"/>
          </p:cNvSpPr>
          <p:nvPr/>
        </p:nvSpPr>
        <p:spPr bwMode="auto">
          <a:xfrm>
            <a:off x="0" y="0"/>
            <a:ext cx="5280952" cy="1395478"/>
          </a:xfrm>
          <a:prstGeom prst="rect">
            <a:avLst/>
          </a:prstGeom>
          <a:noFill/>
          <a:ln w="9525">
            <a:noFill/>
            <a:miter lim="800000"/>
            <a:headEnd/>
            <a:tailEnd/>
          </a:ln>
        </p:spPr>
        <p:txBody>
          <a:bodyPr anchor="ctr"/>
          <a:lstStyle/>
          <a:p>
            <a:pPr algn="ctr"/>
            <a:r>
              <a:rPr lang="en-GB" altLang="en-US" sz="2800" b="1" dirty="0">
                <a:solidFill>
                  <a:schemeClr val="accent2"/>
                </a:solidFill>
              </a:rPr>
              <a:t>ATLASES: Mapping </a:t>
            </a:r>
          </a:p>
          <a:p>
            <a:pPr algn="ctr"/>
            <a:r>
              <a:rPr lang="en-GB" altLang="en-US" sz="2800" b="1" dirty="0">
                <a:solidFill>
                  <a:schemeClr val="accent2"/>
                </a:solidFill>
              </a:rPr>
              <a:t>distribution &amp; range changes</a:t>
            </a:r>
          </a:p>
        </p:txBody>
      </p:sp>
    </p:spTree>
    <p:extLst>
      <p:ext uri="{BB962C8B-B14F-4D97-AF65-F5344CB8AC3E}">
        <p14:creationId xmlns:p14="http://schemas.microsoft.com/office/powerpoint/2010/main" val="977741720"/>
      </p:ext>
    </p:extLst>
  </p:cSld>
  <p:clrMapOvr>
    <a:masterClrMapping/>
  </p:clrMapOvr>
  <mc:AlternateContent xmlns:mc="http://schemas.openxmlformats.org/markup-compatibility/2006" xmlns:p14="http://schemas.microsoft.com/office/powerpoint/2010/main">
    <mc:Choice Requires="p14">
      <p:transition spd="slow" p14:dur="2000" advTm="103547"/>
    </mc:Choice>
    <mc:Fallback xmlns="">
      <p:transition spd="slow" advTm="103547"/>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GB" altLang="en-US" sz="4800" b="1">
                <a:solidFill>
                  <a:schemeClr val="accent2"/>
                </a:solidFill>
              </a:rPr>
              <a:t>Atlas uses - examples</a:t>
            </a:r>
          </a:p>
        </p:txBody>
      </p:sp>
      <p:sp>
        <p:nvSpPr>
          <p:cNvPr id="136195" name="Rectangle 3"/>
          <p:cNvSpPr>
            <a:spLocks noGrp="1" noChangeArrowheads="1"/>
          </p:cNvSpPr>
          <p:nvPr>
            <p:ph type="body" idx="1"/>
          </p:nvPr>
        </p:nvSpPr>
        <p:spPr bwMode="gray">
          <a:xfrm>
            <a:off x="250825" y="1557338"/>
            <a:ext cx="8686800" cy="4525962"/>
          </a:xfrm>
        </p:spPr>
        <p:txBody>
          <a:bodyPr/>
          <a:lstStyle/>
          <a:p>
            <a:pPr marL="609600" indent="-609600" eaLnBrk="1" hangingPunct="1">
              <a:buFontTx/>
              <a:buAutoNum type="arabicPeriod"/>
            </a:pPr>
            <a:r>
              <a:rPr lang="en-GB" altLang="en-US" sz="2400" b="1"/>
              <a:t>Site protection (e.g. identifying biodiversity hotspots)</a:t>
            </a:r>
          </a:p>
          <a:p>
            <a:pPr marL="609600" indent="-609600" eaLnBrk="1" hangingPunct="1">
              <a:buFontTx/>
              <a:buAutoNum type="arabicPeriod"/>
            </a:pPr>
            <a:r>
              <a:rPr lang="en-GB" altLang="en-US" sz="2400" b="1"/>
              <a:t>Highlighting rarity of species </a:t>
            </a:r>
            <a:br>
              <a:rPr lang="en-GB" altLang="en-US" sz="2400" b="1"/>
            </a:br>
            <a:r>
              <a:rPr lang="en-GB" altLang="en-US" sz="2400" b="1"/>
              <a:t>- </a:t>
            </a:r>
            <a:r>
              <a:rPr lang="en-GB" altLang="en-US" sz="2400" b="1">
                <a:latin typeface="Times New Roman" pitchFamily="18" charset="0"/>
              </a:rPr>
              <a:t>‘</a:t>
            </a:r>
            <a:r>
              <a:rPr lang="en-GB" altLang="en-US" sz="2400" b="1"/>
              <a:t>Red data</a:t>
            </a:r>
            <a:r>
              <a:rPr lang="en-GB" altLang="en-US" sz="2400" b="1">
                <a:latin typeface="Times New Roman" pitchFamily="18" charset="0"/>
              </a:rPr>
              <a:t>’</a:t>
            </a:r>
            <a:r>
              <a:rPr lang="en-GB" altLang="en-US" sz="2400" b="1"/>
              <a:t> </a:t>
            </a:r>
            <a:r>
              <a:rPr lang="en-GB" altLang="en-US" sz="2400" b="1">
                <a:latin typeface="Times New Roman" pitchFamily="18" charset="0"/>
              </a:rPr>
              <a:t>–</a:t>
            </a:r>
            <a:r>
              <a:rPr lang="en-GB" altLang="en-US" sz="2400" b="1"/>
              <a:t> nationally rare species </a:t>
            </a:r>
            <a:br>
              <a:rPr lang="en-GB" altLang="en-US" sz="2400" b="1"/>
            </a:br>
            <a:r>
              <a:rPr lang="en-GB" altLang="en-US" sz="2400" b="1"/>
              <a:t>- regional conservation strategies</a:t>
            </a:r>
          </a:p>
          <a:p>
            <a:pPr marL="609600" indent="-609600" eaLnBrk="1" hangingPunct="1">
              <a:buFontTx/>
              <a:buAutoNum type="arabicPeriod"/>
            </a:pPr>
            <a:r>
              <a:rPr lang="en-GB" altLang="en-US" sz="2400" b="1"/>
              <a:t>Coverage of protected areas (SSSI)</a:t>
            </a:r>
          </a:p>
          <a:p>
            <a:pPr marL="609600" indent="-609600" eaLnBrk="1" hangingPunct="1">
              <a:buFontTx/>
              <a:buAutoNum type="arabicPeriod"/>
            </a:pPr>
            <a:r>
              <a:rPr lang="en-GB" altLang="en-US" sz="2400" b="1"/>
              <a:t>Changes at protected sites in relation to wider countryside</a:t>
            </a:r>
          </a:p>
          <a:p>
            <a:pPr marL="609600" indent="-609600" eaLnBrk="1" hangingPunct="1">
              <a:buFontTx/>
              <a:buAutoNum type="arabicPeriod"/>
            </a:pPr>
            <a:r>
              <a:rPr lang="en-GB" altLang="en-US" sz="2400" b="1"/>
              <a:t>Invasive species</a:t>
            </a:r>
            <a:endParaRPr lang="en-GB" altLang="en-US" sz="2400" b="1">
              <a:cs typeface="Arial" charset="0"/>
            </a:endParaRPr>
          </a:p>
          <a:p>
            <a:pPr marL="609600" indent="-609600" eaLnBrk="1" hangingPunct="1">
              <a:buFontTx/>
              <a:buAutoNum type="arabicPeriod"/>
            </a:pPr>
            <a:r>
              <a:rPr lang="en-GB" altLang="en-US" sz="2400" b="1"/>
              <a:t>Range changes</a:t>
            </a:r>
            <a:endParaRPr lang="en-GB" altLang="en-US" sz="2400" b="1">
              <a:cs typeface="Arial" charset="0"/>
            </a:endParaRPr>
          </a:p>
          <a:p>
            <a:pPr marL="609600" indent="-609600" eaLnBrk="1" hangingPunct="1">
              <a:buFontTx/>
              <a:buAutoNum type="arabicPeriod"/>
            </a:pPr>
            <a:r>
              <a:rPr lang="en-GB" altLang="en-US" sz="2400" b="1">
                <a:cs typeface="Arial" charset="0"/>
              </a:rPr>
              <a:t>Interpreting causes of change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9730"/>
    </mc:Choice>
    <mc:Fallback xmlns="">
      <p:transition spd="slow" advTm="14973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GB" b="1" dirty="0">
                <a:solidFill>
                  <a:schemeClr val="accent2"/>
                </a:solidFill>
                <a:effectLst>
                  <a:outerShdw blurRad="38100" dist="38100" dir="2700000" algn="tl">
                    <a:srgbClr val="000000">
                      <a:alpha val="43137"/>
                    </a:srgbClr>
                  </a:outerShdw>
                </a:effectLst>
              </a:rPr>
              <a:t>Uses of biological records</a:t>
            </a:r>
          </a:p>
        </p:txBody>
      </p:sp>
      <p:sp>
        <p:nvSpPr>
          <p:cNvPr id="55299" name="Subtitle 5"/>
          <p:cNvSpPr>
            <a:spLocks noGrp="1"/>
          </p:cNvSpPr>
          <p:nvPr>
            <p:ph type="subTitle" idx="1"/>
          </p:nvPr>
        </p:nvSpPr>
        <p:spPr/>
        <p:txBody>
          <a:bodyPr/>
          <a:lstStyle/>
          <a:p>
            <a:endParaRPr lang="en-US" altLang="en-US"/>
          </a:p>
        </p:txBody>
      </p:sp>
    </p:spTree>
    <p:extLst>
      <p:ext uri="{BB962C8B-B14F-4D97-AF65-F5344CB8AC3E}">
        <p14:creationId xmlns:p14="http://schemas.microsoft.com/office/powerpoint/2010/main" val="2821369537"/>
      </p:ext>
    </p:extLst>
  </p:cSld>
  <p:clrMapOvr>
    <a:masterClrMapping/>
  </p:clrMapOvr>
  <mc:AlternateContent xmlns:mc="http://schemas.openxmlformats.org/markup-compatibility/2006" xmlns:p14="http://schemas.microsoft.com/office/powerpoint/2010/main">
    <mc:Choice Requires="p14">
      <p:transition spd="slow" p14:dur="2000" advTm="14226"/>
    </mc:Choice>
    <mc:Fallback xmlns="">
      <p:transition spd="slow" advTm="1422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4"/>
          <p:cNvGrpSpPr>
            <a:grpSpLocks/>
          </p:cNvGrpSpPr>
          <p:nvPr/>
        </p:nvGrpSpPr>
        <p:grpSpPr bwMode="auto">
          <a:xfrm>
            <a:off x="0" y="476250"/>
            <a:ext cx="9144000" cy="6381750"/>
            <a:chOff x="0" y="-199"/>
            <a:chExt cx="6010" cy="4519"/>
          </a:xfrm>
        </p:grpSpPr>
        <p:pic>
          <p:nvPicPr>
            <p:cNvPr id="56324" name="Picture 5"/>
            <p:cNvPicPr>
              <a:picLocks noChangeAspect="1" noChangeArrowheads="1"/>
            </p:cNvPicPr>
            <p:nvPr/>
          </p:nvPicPr>
          <p:blipFill>
            <a:blip r:embed="rId3" cstate="print"/>
            <a:srcRect/>
            <a:stretch>
              <a:fillRect/>
            </a:stretch>
          </p:blipFill>
          <p:spPr bwMode="auto">
            <a:xfrm>
              <a:off x="0" y="-199"/>
              <a:ext cx="6010" cy="4028"/>
            </a:xfrm>
            <a:prstGeom prst="rect">
              <a:avLst/>
            </a:prstGeom>
            <a:noFill/>
            <a:ln w="9525">
              <a:noFill/>
              <a:miter lim="800000"/>
              <a:headEnd/>
              <a:tailEnd/>
            </a:ln>
          </p:spPr>
        </p:pic>
        <p:pic>
          <p:nvPicPr>
            <p:cNvPr id="56325" name="Picture 6"/>
            <p:cNvPicPr>
              <a:picLocks noChangeAspect="1" noChangeArrowheads="1"/>
            </p:cNvPicPr>
            <p:nvPr/>
          </p:nvPicPr>
          <p:blipFill>
            <a:blip r:embed="rId4" cstate="print"/>
            <a:srcRect/>
            <a:stretch>
              <a:fillRect/>
            </a:stretch>
          </p:blipFill>
          <p:spPr bwMode="auto">
            <a:xfrm>
              <a:off x="0" y="3775"/>
              <a:ext cx="6010" cy="545"/>
            </a:xfrm>
            <a:prstGeom prst="rect">
              <a:avLst/>
            </a:prstGeom>
            <a:noFill/>
            <a:ln w="9525">
              <a:noFill/>
              <a:miter lim="800000"/>
              <a:headEnd/>
              <a:tailEnd/>
            </a:ln>
          </p:spPr>
        </p:pic>
      </p:grpSp>
      <p:sp>
        <p:nvSpPr>
          <p:cNvPr id="56323" name="Text Box 5"/>
          <p:cNvSpPr txBox="1">
            <a:spLocks noChangeArrowheads="1"/>
          </p:cNvSpPr>
          <p:nvPr/>
        </p:nvSpPr>
        <p:spPr bwMode="auto">
          <a:xfrm>
            <a:off x="0" y="0"/>
            <a:ext cx="7169150" cy="366713"/>
          </a:xfrm>
          <a:prstGeom prst="rect">
            <a:avLst/>
          </a:prstGeom>
          <a:noFill/>
          <a:ln w="9525">
            <a:noFill/>
            <a:miter lim="800000"/>
            <a:headEnd/>
            <a:tailEnd/>
          </a:ln>
        </p:spPr>
        <p:txBody>
          <a:bodyPr wrap="none">
            <a:spAutoFit/>
          </a:bodyPr>
          <a:lstStyle/>
          <a:p>
            <a:r>
              <a:rPr lang="en-GB" altLang="en-US" b="1">
                <a:solidFill>
                  <a:srgbClr val="3333CC"/>
                </a:solidFill>
              </a:rPr>
              <a:t>Uses of biological records – </a:t>
            </a:r>
            <a:r>
              <a:rPr lang="en-GB" altLang="en-US" b="1">
                <a:solidFill>
                  <a:srgbClr val="FF0000"/>
                </a:solidFill>
              </a:rPr>
              <a:t>SPREAD OF NON-NATIVE SPECIES</a:t>
            </a:r>
          </a:p>
        </p:txBody>
      </p:sp>
    </p:spTree>
    <p:extLst>
      <p:ext uri="{BB962C8B-B14F-4D97-AF65-F5344CB8AC3E}">
        <p14:creationId xmlns:p14="http://schemas.microsoft.com/office/powerpoint/2010/main" val="1986076709"/>
      </p:ext>
    </p:extLst>
  </p:cSld>
  <p:clrMapOvr>
    <a:masterClrMapping/>
  </p:clrMapOvr>
  <p:transition advTm="32695"/>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2400300" y="1519238"/>
            <a:ext cx="2171700" cy="0"/>
          </a:xfrm>
          <a:prstGeom prst="rect">
            <a:avLst/>
          </a:prstGeom>
          <a:noFill/>
          <a:ln w="9525">
            <a:noFill/>
            <a:miter lim="800000"/>
            <a:headEnd/>
            <a:tailEnd/>
          </a:ln>
        </p:spPr>
        <p:txBody>
          <a:bodyPr wrap="none">
            <a:spAutoFit/>
          </a:bodyPr>
          <a:lstStyle/>
          <a:p>
            <a:endParaRPr lang="en-US" altLang="en-US"/>
          </a:p>
        </p:txBody>
      </p:sp>
      <p:sp>
        <p:nvSpPr>
          <p:cNvPr id="58371" name="Rectangle 4"/>
          <p:cNvSpPr>
            <a:spLocks noChangeArrowheads="1"/>
          </p:cNvSpPr>
          <p:nvPr/>
        </p:nvSpPr>
        <p:spPr bwMode="auto">
          <a:xfrm>
            <a:off x="2400300" y="1519238"/>
            <a:ext cx="2171700" cy="0"/>
          </a:xfrm>
          <a:prstGeom prst="rect">
            <a:avLst/>
          </a:prstGeom>
          <a:noFill/>
          <a:ln w="9525">
            <a:noFill/>
            <a:miter lim="800000"/>
            <a:headEnd/>
            <a:tailEnd/>
          </a:ln>
        </p:spPr>
        <p:txBody>
          <a:bodyPr wrap="none">
            <a:spAutoFit/>
          </a:bodyPr>
          <a:lstStyle/>
          <a:p>
            <a:endParaRPr lang="en-US" altLang="en-US"/>
          </a:p>
        </p:txBody>
      </p:sp>
      <p:graphicFrame>
        <p:nvGraphicFramePr>
          <p:cNvPr id="84997" name="Group 5"/>
          <p:cNvGraphicFramePr>
            <a:graphicFrameLocks noGrp="1"/>
          </p:cNvGraphicFramePr>
          <p:nvPr/>
        </p:nvGraphicFramePr>
        <p:xfrm>
          <a:off x="2400300" y="1519238"/>
          <a:ext cx="4343400" cy="517956"/>
        </p:xfrm>
        <a:graphic>
          <a:graphicData uri="http://schemas.openxmlformats.org/drawingml/2006/table">
            <a:tbl>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marT="45618" marB="45618"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marT="45618" marB="45618"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8375" name="Picture 12" descr="PeteBrown_Spread_Northerlies_30July07"/>
          <p:cNvPicPr>
            <a:picLocks noChangeAspect="1" noChangeArrowheads="1"/>
          </p:cNvPicPr>
          <p:nvPr/>
        </p:nvPicPr>
        <p:blipFill>
          <a:blip r:embed="rId3" cstate="print"/>
          <a:srcRect l="24883" t="46628" r="28857"/>
          <a:stretch>
            <a:fillRect/>
          </a:stretch>
        </p:blipFill>
        <p:spPr bwMode="auto">
          <a:xfrm>
            <a:off x="539750" y="2349500"/>
            <a:ext cx="3744913" cy="3684588"/>
          </a:xfrm>
          <a:prstGeom prst="rect">
            <a:avLst/>
          </a:prstGeom>
          <a:noFill/>
          <a:ln w="12700">
            <a:solidFill>
              <a:srgbClr val="000000"/>
            </a:solidFill>
            <a:miter lim="800000"/>
            <a:headEnd/>
            <a:tailEnd/>
          </a:ln>
        </p:spPr>
      </p:pic>
      <p:pic>
        <p:nvPicPr>
          <p:cNvPr id="58376" name="Picture 13" descr="PeteBrown_Spread_Westerlies_30July07"/>
          <p:cNvPicPr>
            <a:picLocks noChangeAspect="1" noChangeArrowheads="1"/>
          </p:cNvPicPr>
          <p:nvPr/>
        </p:nvPicPr>
        <p:blipFill>
          <a:blip r:embed="rId4" cstate="print"/>
          <a:srcRect l="24783" t="45808" r="28857"/>
          <a:stretch>
            <a:fillRect/>
          </a:stretch>
        </p:blipFill>
        <p:spPr bwMode="auto">
          <a:xfrm>
            <a:off x="4932363" y="2359025"/>
            <a:ext cx="3668712" cy="3675063"/>
          </a:xfrm>
          <a:prstGeom prst="rect">
            <a:avLst/>
          </a:prstGeom>
          <a:noFill/>
          <a:ln w="19050">
            <a:solidFill>
              <a:srgbClr val="000000"/>
            </a:solidFill>
            <a:miter lim="800000"/>
            <a:headEnd/>
            <a:tailEnd/>
          </a:ln>
        </p:spPr>
      </p:pic>
      <p:sp>
        <p:nvSpPr>
          <p:cNvPr id="58377" name="Rectangle 14"/>
          <p:cNvSpPr>
            <a:spLocks noChangeArrowheads="1"/>
          </p:cNvSpPr>
          <p:nvPr/>
        </p:nvSpPr>
        <p:spPr bwMode="auto">
          <a:xfrm>
            <a:off x="395288" y="1628775"/>
            <a:ext cx="8497887" cy="366713"/>
          </a:xfrm>
          <a:prstGeom prst="rect">
            <a:avLst/>
          </a:prstGeom>
          <a:noFill/>
          <a:ln w="9525">
            <a:noFill/>
            <a:miter lim="800000"/>
            <a:headEnd/>
            <a:tailEnd/>
          </a:ln>
        </p:spPr>
        <p:txBody>
          <a:bodyPr anchor="ctr">
            <a:spAutoFit/>
          </a:bodyPr>
          <a:lstStyle/>
          <a:p>
            <a:r>
              <a:rPr lang="en-GB" altLang="en-US" b="1">
                <a:solidFill>
                  <a:srgbClr val="FF3300"/>
                </a:solidFill>
              </a:rPr>
              <a:t>Northerly spread = 58 km yr</a:t>
            </a:r>
            <a:r>
              <a:rPr lang="en-US" altLang="en-US" b="1" baseline="30000">
                <a:solidFill>
                  <a:srgbClr val="FF3300"/>
                </a:solidFill>
              </a:rPr>
              <a:t>-1</a:t>
            </a:r>
            <a:r>
              <a:rPr lang="en-US" altLang="en-US" b="1">
                <a:solidFill>
                  <a:srgbClr val="FF3300"/>
                </a:solidFill>
              </a:rPr>
              <a:t>                   </a:t>
            </a:r>
            <a:r>
              <a:rPr lang="en-GB" altLang="en-US" b="1">
                <a:solidFill>
                  <a:srgbClr val="FF3300"/>
                </a:solidFill>
              </a:rPr>
              <a:t>Westerly spread = 144 km yr</a:t>
            </a:r>
            <a:r>
              <a:rPr lang="en-US" altLang="en-US" b="1" baseline="30000">
                <a:solidFill>
                  <a:srgbClr val="FF3300"/>
                </a:solidFill>
              </a:rPr>
              <a:t>-1</a:t>
            </a:r>
            <a:r>
              <a:rPr lang="en-GB" altLang="en-US" b="1">
                <a:solidFill>
                  <a:srgbClr val="FF3300"/>
                </a:solidFill>
              </a:rPr>
              <a:t> </a:t>
            </a:r>
          </a:p>
        </p:txBody>
      </p:sp>
      <p:sp>
        <p:nvSpPr>
          <p:cNvPr id="58378" name="Rectangle 15"/>
          <p:cNvSpPr>
            <a:spLocks noChangeArrowheads="1"/>
          </p:cNvSpPr>
          <p:nvPr/>
        </p:nvSpPr>
        <p:spPr bwMode="auto">
          <a:xfrm>
            <a:off x="468313" y="6216650"/>
            <a:ext cx="3308350" cy="641350"/>
          </a:xfrm>
          <a:prstGeom prst="rect">
            <a:avLst/>
          </a:prstGeom>
          <a:noFill/>
          <a:ln w="9525">
            <a:noFill/>
            <a:miter lim="800000"/>
            <a:headEnd/>
            <a:tailEnd/>
          </a:ln>
        </p:spPr>
        <p:txBody>
          <a:bodyPr>
            <a:spAutoFit/>
          </a:bodyPr>
          <a:lstStyle/>
          <a:p>
            <a:r>
              <a:rPr lang="en-GB" altLang="en-US"/>
              <a:t>(a) Ten most northerly squares</a:t>
            </a:r>
            <a:br>
              <a:rPr lang="en-GB" altLang="en-US"/>
            </a:br>
            <a:endParaRPr lang="en-GB" altLang="en-US"/>
          </a:p>
        </p:txBody>
      </p:sp>
      <p:sp>
        <p:nvSpPr>
          <p:cNvPr id="58379" name="Rectangle 16"/>
          <p:cNvSpPr>
            <a:spLocks noChangeArrowheads="1"/>
          </p:cNvSpPr>
          <p:nvPr/>
        </p:nvSpPr>
        <p:spPr bwMode="auto">
          <a:xfrm>
            <a:off x="4932363" y="6237288"/>
            <a:ext cx="3257550" cy="366712"/>
          </a:xfrm>
          <a:prstGeom prst="rect">
            <a:avLst/>
          </a:prstGeom>
          <a:noFill/>
          <a:ln w="9525">
            <a:noFill/>
            <a:miter lim="800000"/>
            <a:headEnd/>
            <a:tailEnd/>
          </a:ln>
        </p:spPr>
        <p:txBody>
          <a:bodyPr wrap="none">
            <a:spAutoFit/>
          </a:bodyPr>
          <a:lstStyle/>
          <a:p>
            <a:r>
              <a:rPr lang="en-GB" altLang="en-US"/>
              <a:t>(b) Ten most westerly squares</a:t>
            </a:r>
          </a:p>
        </p:txBody>
      </p:sp>
      <p:sp>
        <p:nvSpPr>
          <p:cNvPr id="58380" name="Rectangle 2"/>
          <p:cNvSpPr>
            <a:spLocks noChangeArrowheads="1"/>
          </p:cNvSpPr>
          <p:nvPr/>
        </p:nvSpPr>
        <p:spPr bwMode="auto">
          <a:xfrm>
            <a:off x="468313" y="476250"/>
            <a:ext cx="8229600" cy="777875"/>
          </a:xfrm>
          <a:prstGeom prst="rect">
            <a:avLst/>
          </a:prstGeom>
          <a:noFill/>
          <a:ln w="9525">
            <a:noFill/>
            <a:miter lim="800000"/>
            <a:headEnd/>
            <a:tailEnd/>
          </a:ln>
        </p:spPr>
        <p:txBody>
          <a:bodyPr anchor="ctr"/>
          <a:lstStyle/>
          <a:p>
            <a:pPr algn="ctr"/>
            <a:r>
              <a:rPr lang="en-GB" altLang="en-US" sz="4400">
                <a:solidFill>
                  <a:schemeClr val="tx2"/>
                </a:solidFill>
              </a:rPr>
              <a:t>Quantifying range expansions</a:t>
            </a:r>
          </a:p>
        </p:txBody>
      </p:sp>
      <p:sp>
        <p:nvSpPr>
          <p:cNvPr id="58381" name="Text Box 13"/>
          <p:cNvSpPr txBox="1">
            <a:spLocks noChangeArrowheads="1"/>
          </p:cNvSpPr>
          <p:nvPr/>
        </p:nvSpPr>
        <p:spPr bwMode="auto">
          <a:xfrm>
            <a:off x="0" y="0"/>
            <a:ext cx="7169150" cy="366713"/>
          </a:xfrm>
          <a:prstGeom prst="rect">
            <a:avLst/>
          </a:prstGeom>
          <a:noFill/>
          <a:ln w="9525">
            <a:noFill/>
            <a:miter lim="800000"/>
            <a:headEnd/>
            <a:tailEnd/>
          </a:ln>
        </p:spPr>
        <p:txBody>
          <a:bodyPr wrap="none">
            <a:spAutoFit/>
          </a:bodyPr>
          <a:lstStyle/>
          <a:p>
            <a:r>
              <a:rPr lang="en-GB" altLang="en-US" b="1">
                <a:solidFill>
                  <a:srgbClr val="3333CC"/>
                </a:solidFill>
              </a:rPr>
              <a:t>Uses of biological records – </a:t>
            </a:r>
            <a:r>
              <a:rPr lang="en-GB" altLang="en-US" b="1">
                <a:solidFill>
                  <a:srgbClr val="FF0000"/>
                </a:solidFill>
              </a:rPr>
              <a:t>SPREAD OF NON-NATIVE SPECIES</a:t>
            </a:r>
          </a:p>
        </p:txBody>
      </p:sp>
    </p:spTree>
    <p:extLst>
      <p:ext uri="{BB962C8B-B14F-4D97-AF65-F5344CB8AC3E}">
        <p14:creationId xmlns:p14="http://schemas.microsoft.com/office/powerpoint/2010/main" val="3098658742"/>
      </p:ext>
    </p:extLst>
  </p:cSld>
  <p:clrMapOvr>
    <a:masterClrMapping/>
  </p:clrMapOvr>
  <mc:AlternateContent xmlns:mc="http://schemas.openxmlformats.org/markup-compatibility/2006" xmlns:p14="http://schemas.microsoft.com/office/powerpoint/2010/main">
    <mc:Choice Requires="p14">
      <p:transition spd="slow" p14:dur="2000" advTm="83636"/>
    </mc:Choice>
    <mc:Fallback xmlns="">
      <p:transition spd="slow" advTm="8363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4294967295"/>
          </p:nvPr>
        </p:nvSpPr>
        <p:spPr/>
        <p:txBody>
          <a:bodyPr/>
          <a:lstStyle/>
          <a:p>
            <a:pPr eaLnBrk="1" hangingPunct="1"/>
            <a:endParaRPr lang="en-US" altLang="en-US"/>
          </a:p>
        </p:txBody>
      </p:sp>
      <p:pic>
        <p:nvPicPr>
          <p:cNvPr id="59395" name="Picture 4" descr="PeteBrown_Spread_Density_27July07"/>
          <p:cNvPicPr>
            <a:picLocks noChangeAspect="1" noChangeArrowheads="1"/>
          </p:cNvPicPr>
          <p:nvPr/>
        </p:nvPicPr>
        <p:blipFill>
          <a:blip r:embed="rId3" cstate="print"/>
          <a:srcRect l="23820" t="3362" r="24507"/>
          <a:stretch>
            <a:fillRect/>
          </a:stretch>
        </p:blipFill>
        <p:spPr bwMode="auto">
          <a:xfrm>
            <a:off x="0" y="0"/>
            <a:ext cx="4071938" cy="6858000"/>
          </a:xfrm>
          <a:prstGeom prst="rect">
            <a:avLst/>
          </a:prstGeom>
          <a:noFill/>
          <a:ln w="9525">
            <a:noFill/>
            <a:miter lim="800000"/>
            <a:headEnd/>
            <a:tailEnd/>
          </a:ln>
        </p:spPr>
      </p:pic>
      <p:sp>
        <p:nvSpPr>
          <p:cNvPr id="59396" name="Rectangle 5"/>
          <p:cNvSpPr>
            <a:spLocks noChangeArrowheads="1"/>
          </p:cNvSpPr>
          <p:nvPr/>
        </p:nvSpPr>
        <p:spPr bwMode="auto">
          <a:xfrm>
            <a:off x="2771775" y="1779588"/>
            <a:ext cx="6121400" cy="1190625"/>
          </a:xfrm>
          <a:prstGeom prst="rect">
            <a:avLst/>
          </a:prstGeom>
          <a:noFill/>
          <a:ln w="9525">
            <a:noFill/>
            <a:miter lim="800000"/>
            <a:headEnd/>
            <a:tailEnd/>
          </a:ln>
        </p:spPr>
        <p:txBody>
          <a:bodyPr anchor="ctr">
            <a:spAutoFit/>
          </a:bodyPr>
          <a:lstStyle/>
          <a:p>
            <a:r>
              <a:rPr lang="en-GB" altLang="en-US"/>
              <a:t>Density of records of harlequin ladybirds</a:t>
            </a:r>
          </a:p>
          <a:p>
            <a:endParaRPr lang="en-GB" altLang="en-US"/>
          </a:p>
          <a:p>
            <a:r>
              <a:rPr lang="en-GB" altLang="en-US"/>
              <a:t>(red = 50+ records per square; orange = 20 to 49; yellow = 10 to 19; pale green = 6 to 9; dark green = 2 to 5; blue = 1)</a:t>
            </a:r>
          </a:p>
        </p:txBody>
      </p:sp>
      <p:sp>
        <p:nvSpPr>
          <p:cNvPr id="59397" name="Rectangle 2"/>
          <p:cNvSpPr>
            <a:spLocks noGrp="1" noChangeArrowheads="1"/>
          </p:cNvSpPr>
          <p:nvPr>
            <p:ph type="title" idx="4294967295"/>
          </p:nvPr>
        </p:nvSpPr>
        <p:spPr>
          <a:xfrm>
            <a:off x="3059113" y="274638"/>
            <a:ext cx="5627687" cy="1143000"/>
          </a:xfrm>
        </p:spPr>
        <p:txBody>
          <a:bodyPr/>
          <a:lstStyle/>
          <a:p>
            <a:pPr eaLnBrk="1" hangingPunct="1"/>
            <a:r>
              <a:rPr lang="en-GB" altLang="en-US"/>
              <a:t>Density of records</a:t>
            </a:r>
          </a:p>
        </p:txBody>
      </p:sp>
      <p:sp>
        <p:nvSpPr>
          <p:cNvPr id="59398" name="Text Box 6"/>
          <p:cNvSpPr txBox="1">
            <a:spLocks noChangeArrowheads="1"/>
          </p:cNvSpPr>
          <p:nvPr/>
        </p:nvSpPr>
        <p:spPr bwMode="auto">
          <a:xfrm>
            <a:off x="0" y="0"/>
            <a:ext cx="7169150" cy="366713"/>
          </a:xfrm>
          <a:prstGeom prst="rect">
            <a:avLst/>
          </a:prstGeom>
          <a:solidFill>
            <a:schemeClr val="bg1"/>
          </a:solidFill>
          <a:ln w="9525">
            <a:noFill/>
            <a:miter lim="800000"/>
            <a:headEnd/>
            <a:tailEnd/>
          </a:ln>
        </p:spPr>
        <p:txBody>
          <a:bodyPr wrap="none">
            <a:spAutoFit/>
          </a:bodyPr>
          <a:lstStyle/>
          <a:p>
            <a:r>
              <a:rPr lang="en-GB" altLang="en-US" b="1">
                <a:solidFill>
                  <a:srgbClr val="3333CC"/>
                </a:solidFill>
              </a:rPr>
              <a:t>Uses of biological records – </a:t>
            </a:r>
            <a:r>
              <a:rPr lang="en-GB" altLang="en-US" b="1">
                <a:solidFill>
                  <a:srgbClr val="FF0000"/>
                </a:solidFill>
              </a:rPr>
              <a:t>SPREAD OF NON-NATIVE SPECIES</a:t>
            </a:r>
          </a:p>
        </p:txBody>
      </p:sp>
    </p:spTree>
    <p:extLst>
      <p:ext uri="{BB962C8B-B14F-4D97-AF65-F5344CB8AC3E}">
        <p14:creationId xmlns:p14="http://schemas.microsoft.com/office/powerpoint/2010/main" val="714527401"/>
      </p:ext>
    </p:extLst>
  </p:cSld>
  <p:clrMapOvr>
    <a:masterClrMapping/>
  </p:clrMapOvr>
  <mc:AlternateContent xmlns:mc="http://schemas.openxmlformats.org/markup-compatibility/2006" xmlns:p14="http://schemas.microsoft.com/office/powerpoint/2010/main">
    <mc:Choice Requires="p14">
      <p:transition spd="slow" p14:dur="2000" advTm="57126"/>
    </mc:Choice>
    <mc:Fallback xmlns="">
      <p:transition spd="slow" advTm="5712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srcRect l="2214" t="38194" r="27849" b="3732"/>
          <a:stretch>
            <a:fillRect/>
          </a:stretch>
        </p:blipFill>
        <p:spPr bwMode="auto">
          <a:xfrm>
            <a:off x="0" y="1163638"/>
            <a:ext cx="9144000" cy="5694362"/>
          </a:xfrm>
          <a:prstGeom prst="rect">
            <a:avLst/>
          </a:prstGeom>
          <a:noFill/>
          <a:ln w="9525">
            <a:noFill/>
            <a:miter lim="800000"/>
            <a:headEnd/>
            <a:tailEnd/>
          </a:ln>
        </p:spPr>
      </p:pic>
      <p:sp>
        <p:nvSpPr>
          <p:cNvPr id="60419" name="Line 3"/>
          <p:cNvSpPr>
            <a:spLocks noChangeShapeType="1"/>
          </p:cNvSpPr>
          <p:nvPr/>
        </p:nvSpPr>
        <p:spPr bwMode="auto">
          <a:xfrm>
            <a:off x="250825" y="5084763"/>
            <a:ext cx="7993063" cy="0"/>
          </a:xfrm>
          <a:prstGeom prst="line">
            <a:avLst/>
          </a:prstGeom>
          <a:noFill/>
          <a:ln w="57150">
            <a:solidFill>
              <a:srgbClr val="FF0000"/>
            </a:solidFill>
            <a:round/>
            <a:headEnd/>
            <a:tailEnd/>
          </a:ln>
        </p:spPr>
        <p:txBody>
          <a:bodyPr/>
          <a:lstStyle/>
          <a:p>
            <a:endParaRPr lang="en-GB"/>
          </a:p>
        </p:txBody>
      </p:sp>
      <p:sp>
        <p:nvSpPr>
          <p:cNvPr id="60420" name="Text Box 4"/>
          <p:cNvSpPr txBox="1">
            <a:spLocks noChangeArrowheads="1"/>
          </p:cNvSpPr>
          <p:nvPr/>
        </p:nvSpPr>
        <p:spPr bwMode="auto">
          <a:xfrm>
            <a:off x="0" y="0"/>
            <a:ext cx="8324850" cy="366713"/>
          </a:xfrm>
          <a:prstGeom prst="rect">
            <a:avLst/>
          </a:prstGeom>
          <a:noFill/>
          <a:ln w="9525">
            <a:noFill/>
            <a:miter lim="800000"/>
            <a:headEnd/>
            <a:tailEnd/>
          </a:ln>
        </p:spPr>
        <p:txBody>
          <a:bodyPr wrap="none">
            <a:spAutoFit/>
          </a:bodyPr>
          <a:lstStyle/>
          <a:p>
            <a:r>
              <a:rPr lang="en-GB" altLang="en-US" b="1">
                <a:solidFill>
                  <a:srgbClr val="3333CC"/>
                </a:solidFill>
              </a:rPr>
              <a:t>Uses of biological records – </a:t>
            </a:r>
            <a:r>
              <a:rPr lang="en-GB" altLang="en-US" b="1">
                <a:solidFill>
                  <a:srgbClr val="FF0000"/>
                </a:solidFill>
              </a:rPr>
              <a:t>PROVIDING EVIDENCE OF CLIMATE CHANGE</a:t>
            </a:r>
          </a:p>
        </p:txBody>
      </p:sp>
    </p:spTree>
    <p:extLst>
      <p:ext uri="{BB962C8B-B14F-4D97-AF65-F5344CB8AC3E}">
        <p14:creationId xmlns:p14="http://schemas.microsoft.com/office/powerpoint/2010/main" val="1044247681"/>
      </p:ext>
    </p:extLst>
  </p:cSld>
  <p:clrMapOvr>
    <a:masterClrMapping/>
  </p:clrMapOvr>
  <mc:AlternateContent xmlns:mc="http://schemas.openxmlformats.org/markup-compatibility/2006" xmlns:p14="http://schemas.microsoft.com/office/powerpoint/2010/main">
    <mc:Choice Requires="p14">
      <p:transition spd="slow" p14:dur="2000" advTm="33017"/>
    </mc:Choice>
    <mc:Fallback xmlns="">
      <p:transition spd="slow" advTm="330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457200"/>
            <a:ext cx="7848600" cy="1219200"/>
          </a:xfrm>
        </p:spPr>
        <p:txBody>
          <a:bodyPr/>
          <a:lstStyle/>
          <a:p>
            <a:pPr eaLnBrk="1" hangingPunct="1"/>
            <a:r>
              <a:rPr lang="en-US" altLang="en-US" sz="4800" b="1">
                <a:solidFill>
                  <a:schemeClr val="accent2"/>
                </a:solidFill>
              </a:rPr>
              <a:t>What is biological recording?</a:t>
            </a:r>
            <a:endParaRPr lang="en-US" altLang="en-US" sz="3200" b="1">
              <a:solidFill>
                <a:schemeClr val="accent2"/>
              </a:solidFill>
            </a:endParaRPr>
          </a:p>
        </p:txBody>
      </p:sp>
      <p:sp>
        <p:nvSpPr>
          <p:cNvPr id="6147" name="Rectangle 3"/>
          <p:cNvSpPr>
            <a:spLocks noGrp="1" noChangeArrowheads="1"/>
          </p:cNvSpPr>
          <p:nvPr>
            <p:ph type="body" idx="1"/>
          </p:nvPr>
        </p:nvSpPr>
        <p:spPr>
          <a:xfrm>
            <a:off x="990600" y="1905000"/>
            <a:ext cx="7162800" cy="4267200"/>
          </a:xfrm>
        </p:spPr>
        <p:txBody>
          <a:bodyPr/>
          <a:lstStyle/>
          <a:p>
            <a:pPr marL="0" indent="0" eaLnBrk="1" hangingPunct="1">
              <a:buFontTx/>
              <a:buNone/>
            </a:pPr>
            <a:r>
              <a:rPr lang="en-US" altLang="en-US" sz="4000" b="1">
                <a:cs typeface="Times New Roman" pitchFamily="18" charset="0"/>
              </a:rPr>
              <a:t>The standard definition is that it is recording of </a:t>
            </a:r>
          </a:p>
          <a:p>
            <a:pPr marL="0" indent="0" eaLnBrk="1" hangingPunct="1"/>
            <a:r>
              <a:rPr lang="en-US" altLang="en-US" sz="4000" b="1">
                <a:solidFill>
                  <a:srgbClr val="FF3300"/>
                </a:solidFill>
                <a:cs typeface="Times New Roman" pitchFamily="18" charset="0"/>
              </a:rPr>
              <a:t>What?</a:t>
            </a:r>
            <a:r>
              <a:rPr lang="en-US" altLang="en-US" sz="4000" b="1">
                <a:cs typeface="Times New Roman" pitchFamily="18" charset="0"/>
              </a:rPr>
              <a:t> – species, habitat</a:t>
            </a:r>
          </a:p>
          <a:p>
            <a:pPr marL="0" indent="0" eaLnBrk="1" hangingPunct="1"/>
            <a:r>
              <a:rPr lang="en-US" altLang="en-US" sz="4000" b="1">
                <a:solidFill>
                  <a:srgbClr val="FF3300"/>
                </a:solidFill>
                <a:cs typeface="Times New Roman" pitchFamily="18" charset="0"/>
              </a:rPr>
              <a:t>Where?</a:t>
            </a:r>
            <a:r>
              <a:rPr lang="en-US" altLang="en-US" sz="4000" b="1">
                <a:cs typeface="Times New Roman" pitchFamily="18" charset="0"/>
              </a:rPr>
              <a:t> – to some accuracy</a:t>
            </a:r>
          </a:p>
          <a:p>
            <a:pPr marL="0" indent="0" eaLnBrk="1" hangingPunct="1"/>
            <a:r>
              <a:rPr lang="en-US" altLang="en-US" sz="4000" b="1">
                <a:solidFill>
                  <a:srgbClr val="FF3300"/>
                </a:solidFill>
                <a:cs typeface="Times New Roman" pitchFamily="18" charset="0"/>
              </a:rPr>
              <a:t>When?</a:t>
            </a:r>
            <a:r>
              <a:rPr lang="en-US" altLang="en-US" sz="4000" b="1">
                <a:cs typeface="Times New Roman" pitchFamily="18" charset="0"/>
              </a:rPr>
              <a:t> – usually to day</a:t>
            </a:r>
          </a:p>
          <a:p>
            <a:pPr marL="0" indent="0" eaLnBrk="1" hangingPunct="1"/>
            <a:r>
              <a:rPr lang="en-US" altLang="en-US" sz="4000" b="1">
                <a:solidFill>
                  <a:srgbClr val="FF3300"/>
                </a:solidFill>
                <a:cs typeface="Times New Roman" pitchFamily="18" charset="0"/>
              </a:rPr>
              <a:t>Who?</a:t>
            </a:r>
            <a:r>
              <a:rPr lang="en-US" altLang="en-US" sz="4000" b="1">
                <a:cs typeface="Times New Roman" pitchFamily="18" charset="0"/>
              </a:rPr>
              <a:t> – quality control</a:t>
            </a:r>
          </a:p>
        </p:txBody>
      </p:sp>
    </p:spTree>
    <p:extLst>
      <p:ext uri="{BB962C8B-B14F-4D97-AF65-F5344CB8AC3E}">
        <p14:creationId xmlns:p14="http://schemas.microsoft.com/office/powerpoint/2010/main" val="3498577267"/>
      </p:ext>
    </p:extLst>
  </p:cSld>
  <p:clrMapOvr>
    <a:masterClrMapping/>
  </p:clrMapOvr>
  <mc:AlternateContent xmlns:mc="http://schemas.openxmlformats.org/markup-compatibility/2006" xmlns:p14="http://schemas.microsoft.com/office/powerpoint/2010/main">
    <mc:Choice Requires="p14">
      <p:transition spd="slow" p14:dur="2000" advTm="133017"/>
    </mc:Choice>
    <mc:Fallback xmlns="">
      <p:transition spd="slow" advTm="13301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print"/>
          <a:srcRect l="3307" t="74413" r="33859" b="17574"/>
          <a:stretch>
            <a:fillRect/>
          </a:stretch>
        </p:blipFill>
        <p:spPr bwMode="auto">
          <a:xfrm>
            <a:off x="0" y="571500"/>
            <a:ext cx="9144000" cy="928688"/>
          </a:xfrm>
          <a:prstGeom prst="rect">
            <a:avLst/>
          </a:prstGeom>
          <a:noFill/>
          <a:ln w="9525">
            <a:noFill/>
            <a:miter lim="800000"/>
            <a:headEnd/>
            <a:tailEnd/>
          </a:ln>
        </p:spPr>
      </p:pic>
      <p:sp>
        <p:nvSpPr>
          <p:cNvPr id="61443" name="Text Box 4"/>
          <p:cNvSpPr txBox="1">
            <a:spLocks noChangeArrowheads="1"/>
          </p:cNvSpPr>
          <p:nvPr/>
        </p:nvSpPr>
        <p:spPr bwMode="auto">
          <a:xfrm>
            <a:off x="0" y="0"/>
            <a:ext cx="8324850" cy="366713"/>
          </a:xfrm>
          <a:prstGeom prst="rect">
            <a:avLst/>
          </a:prstGeom>
          <a:noFill/>
          <a:ln w="9525">
            <a:noFill/>
            <a:miter lim="800000"/>
            <a:headEnd/>
            <a:tailEnd/>
          </a:ln>
        </p:spPr>
        <p:txBody>
          <a:bodyPr wrap="none">
            <a:spAutoFit/>
          </a:bodyPr>
          <a:lstStyle/>
          <a:p>
            <a:r>
              <a:rPr lang="en-GB" altLang="en-US" b="1">
                <a:solidFill>
                  <a:srgbClr val="3333CC"/>
                </a:solidFill>
              </a:rPr>
              <a:t>Uses of biological records – </a:t>
            </a:r>
            <a:r>
              <a:rPr lang="en-GB" altLang="en-US" b="1">
                <a:solidFill>
                  <a:srgbClr val="FF0000"/>
                </a:solidFill>
              </a:rPr>
              <a:t>PROVIDING EVIDENCE OF CLIMATE CHANGE</a:t>
            </a:r>
          </a:p>
        </p:txBody>
      </p:sp>
      <p:sp>
        <p:nvSpPr>
          <p:cNvPr id="61444" name="Rectangle 6"/>
          <p:cNvSpPr>
            <a:spLocks noGrp="1" noChangeArrowheads="1"/>
          </p:cNvSpPr>
          <p:nvPr>
            <p:ph type="body" idx="4294967295"/>
          </p:nvPr>
        </p:nvSpPr>
        <p:spPr>
          <a:xfrm>
            <a:off x="428625" y="1714500"/>
            <a:ext cx="8229600" cy="4525963"/>
          </a:xfrm>
        </p:spPr>
        <p:txBody>
          <a:bodyPr/>
          <a:lstStyle/>
          <a:p>
            <a:r>
              <a:rPr lang="en-GB" altLang="en-US">
                <a:solidFill>
                  <a:schemeClr val="accent2"/>
                </a:solidFill>
              </a:rPr>
              <a:t>Many species have expanded northwards (and uphill) in the last 25 years</a:t>
            </a:r>
          </a:p>
          <a:p>
            <a:pPr lvl="1"/>
            <a:r>
              <a:rPr lang="en-GB" altLang="en-US"/>
              <a:t>Dragonflies</a:t>
            </a:r>
          </a:p>
          <a:p>
            <a:pPr lvl="1"/>
            <a:r>
              <a:rPr lang="en-GB" altLang="en-US"/>
              <a:t>Spiders</a:t>
            </a:r>
          </a:p>
          <a:p>
            <a:pPr lvl="1"/>
            <a:r>
              <a:rPr lang="en-GB" altLang="en-US"/>
              <a:t>Butterflies</a:t>
            </a:r>
          </a:p>
          <a:p>
            <a:pPr lvl="1"/>
            <a:r>
              <a:rPr lang="en-GB" altLang="en-US"/>
              <a:t>Grasshoppers</a:t>
            </a:r>
          </a:p>
          <a:p>
            <a:pPr lvl="1"/>
            <a:r>
              <a:rPr lang="en-GB" altLang="en-US"/>
              <a:t>Fishes</a:t>
            </a:r>
          </a:p>
          <a:p>
            <a:pPr lvl="1"/>
            <a:r>
              <a:rPr lang="en-GB" altLang="en-US"/>
              <a:t>Mammals</a:t>
            </a:r>
          </a:p>
        </p:txBody>
      </p:sp>
    </p:spTree>
    <p:extLst>
      <p:ext uri="{BB962C8B-B14F-4D97-AF65-F5344CB8AC3E}">
        <p14:creationId xmlns:p14="http://schemas.microsoft.com/office/powerpoint/2010/main" val="328856012"/>
      </p:ext>
    </p:extLst>
  </p:cSld>
  <p:clrMapOvr>
    <a:masterClrMapping/>
  </p:clrMapOvr>
  <mc:AlternateContent xmlns:mc="http://schemas.openxmlformats.org/markup-compatibility/2006" xmlns:p14="http://schemas.microsoft.com/office/powerpoint/2010/main">
    <mc:Choice Requires="p14">
      <p:transition spd="slow" p14:dur="2000" advTm="75719"/>
    </mc:Choice>
    <mc:Fallback xmlns="">
      <p:transition spd="slow" advTm="7571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3" cstate="print"/>
          <a:srcRect l="15923" t="19531" r="13800" b="6250"/>
          <a:stretch>
            <a:fillRect/>
          </a:stretch>
        </p:blipFill>
        <p:spPr bwMode="auto">
          <a:xfrm>
            <a:off x="0" y="1428750"/>
            <a:ext cx="9144000" cy="5429250"/>
          </a:xfrm>
          <a:prstGeom prst="rect">
            <a:avLst/>
          </a:prstGeom>
          <a:noFill/>
          <a:ln w="9525">
            <a:noFill/>
            <a:miter lim="800000"/>
            <a:headEnd/>
            <a:tailEnd/>
          </a:ln>
        </p:spPr>
      </p:pic>
      <p:sp>
        <p:nvSpPr>
          <p:cNvPr id="62467" name="Text Box 4"/>
          <p:cNvSpPr txBox="1">
            <a:spLocks noChangeArrowheads="1"/>
          </p:cNvSpPr>
          <p:nvPr/>
        </p:nvSpPr>
        <p:spPr bwMode="auto">
          <a:xfrm>
            <a:off x="0" y="0"/>
            <a:ext cx="8482013" cy="369888"/>
          </a:xfrm>
          <a:prstGeom prst="rect">
            <a:avLst/>
          </a:prstGeom>
          <a:noFill/>
          <a:ln w="9525">
            <a:noFill/>
            <a:miter lim="800000"/>
            <a:headEnd/>
            <a:tailEnd/>
          </a:ln>
        </p:spPr>
        <p:txBody>
          <a:bodyPr wrap="none">
            <a:spAutoFit/>
          </a:bodyPr>
          <a:lstStyle/>
          <a:p>
            <a:r>
              <a:rPr lang="en-GB" altLang="en-US" b="1" dirty="0">
                <a:solidFill>
                  <a:srgbClr val="3333CC"/>
                </a:solidFill>
              </a:rPr>
              <a:t>Uses of biological records – </a:t>
            </a:r>
            <a:r>
              <a:rPr lang="en-GB" altLang="en-US" b="1" dirty="0">
                <a:solidFill>
                  <a:srgbClr val="FF0000"/>
                </a:solidFill>
              </a:rPr>
              <a:t>PROVIDING EVIDENCE OF EXTINCTION RISK</a:t>
            </a:r>
          </a:p>
        </p:txBody>
      </p:sp>
    </p:spTree>
    <p:extLst>
      <p:ext uri="{BB962C8B-B14F-4D97-AF65-F5344CB8AC3E}">
        <p14:creationId xmlns:p14="http://schemas.microsoft.com/office/powerpoint/2010/main" val="3656504569"/>
      </p:ext>
    </p:extLst>
  </p:cSld>
  <p:clrMapOvr>
    <a:masterClrMapping/>
  </p:clrMapOvr>
  <mc:AlternateContent xmlns:mc="http://schemas.openxmlformats.org/markup-compatibility/2006" xmlns:p14="http://schemas.microsoft.com/office/powerpoint/2010/main">
    <mc:Choice Requires="p14">
      <p:transition spd="slow" p14:dur="2000" advTm="24437"/>
    </mc:Choice>
    <mc:Fallback xmlns="">
      <p:transition spd="slow" advTm="2443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526D01-AF63-4A20-83B2-0EE45B94C1BC}"/>
              </a:ext>
            </a:extLst>
          </p:cNvPr>
          <p:cNvPicPr>
            <a:picLocks noChangeAspect="1"/>
          </p:cNvPicPr>
          <p:nvPr/>
        </p:nvPicPr>
        <p:blipFill rotWithShape="1">
          <a:blip r:embed="rId3"/>
          <a:srcRect l="19288" t="23400" r="20862" b="6600"/>
          <a:stretch/>
        </p:blipFill>
        <p:spPr>
          <a:xfrm>
            <a:off x="0" y="804439"/>
            <a:ext cx="9144000" cy="6015791"/>
          </a:xfrm>
          <a:prstGeom prst="rect">
            <a:avLst/>
          </a:prstGeom>
        </p:spPr>
      </p:pic>
      <p:sp>
        <p:nvSpPr>
          <p:cNvPr id="6" name="Text Box 4">
            <a:extLst>
              <a:ext uri="{FF2B5EF4-FFF2-40B4-BE49-F238E27FC236}">
                <a16:creationId xmlns:a16="http://schemas.microsoft.com/office/drawing/2014/main" id="{2E20D791-33ED-416F-A0CA-D9E1D0DDE488}"/>
              </a:ext>
            </a:extLst>
          </p:cNvPr>
          <p:cNvSpPr txBox="1">
            <a:spLocks noChangeArrowheads="1"/>
          </p:cNvSpPr>
          <p:nvPr/>
        </p:nvSpPr>
        <p:spPr bwMode="auto">
          <a:xfrm>
            <a:off x="0" y="0"/>
            <a:ext cx="7071167" cy="369332"/>
          </a:xfrm>
          <a:prstGeom prst="rect">
            <a:avLst/>
          </a:prstGeom>
          <a:noFill/>
          <a:ln w="9525">
            <a:noFill/>
            <a:miter lim="800000"/>
            <a:headEnd/>
            <a:tailEnd/>
          </a:ln>
        </p:spPr>
        <p:txBody>
          <a:bodyPr wrap="none">
            <a:spAutoFit/>
          </a:bodyPr>
          <a:lstStyle/>
          <a:p>
            <a:r>
              <a:rPr lang="en-GB" altLang="en-US" b="1" dirty="0">
                <a:solidFill>
                  <a:srgbClr val="3333CC"/>
                </a:solidFill>
              </a:rPr>
              <a:t>Uses of biological records – </a:t>
            </a:r>
            <a:r>
              <a:rPr lang="en-GB" altLang="en-US" b="1" dirty="0">
                <a:solidFill>
                  <a:srgbClr val="FF0000"/>
                </a:solidFill>
              </a:rPr>
              <a:t>EFFECTS OF SITE PROTECTION</a:t>
            </a:r>
          </a:p>
        </p:txBody>
      </p:sp>
    </p:spTree>
    <p:extLst>
      <p:ext uri="{BB962C8B-B14F-4D97-AF65-F5344CB8AC3E}">
        <p14:creationId xmlns:p14="http://schemas.microsoft.com/office/powerpoint/2010/main" val="3798284475"/>
      </p:ext>
    </p:extLst>
  </p:cSld>
  <p:clrMapOvr>
    <a:masterClrMapping/>
  </p:clrMapOvr>
  <mc:AlternateContent xmlns:mc="http://schemas.openxmlformats.org/markup-compatibility/2006" xmlns:p14="http://schemas.microsoft.com/office/powerpoint/2010/main">
    <mc:Choice Requires="p14">
      <p:transition spd="slow" p14:dur="2000" advTm="41060"/>
    </mc:Choice>
    <mc:Fallback xmlns="">
      <p:transition spd="slow" advTm="410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idx="4294967295"/>
          </p:nvPr>
        </p:nvSpPr>
        <p:spPr>
          <a:xfrm>
            <a:off x="5386388" y="357188"/>
            <a:ext cx="3757612" cy="2225675"/>
          </a:xfrm>
        </p:spPr>
        <p:txBody>
          <a:bodyPr/>
          <a:lstStyle/>
          <a:p>
            <a:r>
              <a:rPr lang="en-GB" altLang="en-US"/>
              <a:t>British tradition for recording</a:t>
            </a:r>
          </a:p>
        </p:txBody>
      </p:sp>
      <p:pic>
        <p:nvPicPr>
          <p:cNvPr id="8195" name="Picture 2"/>
          <p:cNvPicPr>
            <a:picLocks noChangeAspect="1" noChangeArrowheads="1"/>
          </p:cNvPicPr>
          <p:nvPr/>
        </p:nvPicPr>
        <p:blipFill>
          <a:blip r:embed="rId3" cstate="print"/>
          <a:srcRect/>
          <a:stretch>
            <a:fillRect/>
          </a:stretch>
        </p:blipFill>
        <p:spPr bwMode="auto">
          <a:xfrm>
            <a:off x="0" y="0"/>
            <a:ext cx="5362575" cy="3357563"/>
          </a:xfrm>
          <a:prstGeom prst="rect">
            <a:avLst/>
          </a:prstGeom>
          <a:noFill/>
          <a:ln w="9525">
            <a:noFill/>
            <a:miter lim="800000"/>
            <a:headEnd/>
            <a:tailEnd/>
          </a:ln>
        </p:spPr>
      </p:pic>
      <p:pic>
        <p:nvPicPr>
          <p:cNvPr id="8196" name="Picture 3"/>
          <p:cNvPicPr>
            <a:picLocks noChangeAspect="1" noChangeArrowheads="1"/>
          </p:cNvPicPr>
          <p:nvPr/>
        </p:nvPicPr>
        <p:blipFill>
          <a:blip r:embed="rId4" cstate="print"/>
          <a:srcRect/>
          <a:stretch>
            <a:fillRect/>
          </a:stretch>
        </p:blipFill>
        <p:spPr bwMode="auto">
          <a:xfrm>
            <a:off x="0" y="3686175"/>
            <a:ext cx="4762500" cy="3171825"/>
          </a:xfrm>
          <a:prstGeom prst="rect">
            <a:avLst/>
          </a:prstGeom>
          <a:noFill/>
          <a:ln w="9525">
            <a:noFill/>
            <a:miter lim="800000"/>
            <a:headEnd/>
            <a:tailEnd/>
          </a:ln>
        </p:spPr>
      </p:pic>
      <p:pic>
        <p:nvPicPr>
          <p:cNvPr id="8197" name="Picture 4"/>
          <p:cNvPicPr>
            <a:picLocks noChangeAspect="1" noChangeArrowheads="1"/>
          </p:cNvPicPr>
          <p:nvPr/>
        </p:nvPicPr>
        <p:blipFill>
          <a:blip r:embed="rId5" cstate="print"/>
          <a:srcRect/>
          <a:stretch>
            <a:fillRect/>
          </a:stretch>
        </p:blipFill>
        <p:spPr bwMode="auto">
          <a:xfrm>
            <a:off x="4524375" y="3263900"/>
            <a:ext cx="4619625" cy="35941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134117"/>
    </mc:Choice>
    <mc:Fallback xmlns="">
      <p:transition spd="slow" advTm="13411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t="6296" r="70851" b="84259"/>
          <a:stretch>
            <a:fillRect/>
          </a:stretch>
        </p:blipFill>
        <p:spPr bwMode="auto">
          <a:xfrm>
            <a:off x="4643438" y="4940300"/>
            <a:ext cx="3382962" cy="822325"/>
          </a:xfrm>
          <a:prstGeom prst="rect">
            <a:avLst/>
          </a:prstGeom>
          <a:noFill/>
          <a:ln w="9525">
            <a:noFill/>
            <a:miter lim="800000"/>
            <a:headEnd/>
            <a:tailEnd/>
          </a:ln>
        </p:spPr>
      </p:pic>
      <p:pic>
        <p:nvPicPr>
          <p:cNvPr id="9219" name="Picture 6"/>
          <p:cNvPicPr>
            <a:picLocks noChangeAspect="1" noChangeArrowheads="1"/>
          </p:cNvPicPr>
          <p:nvPr/>
        </p:nvPicPr>
        <p:blipFill>
          <a:blip r:embed="rId4" cstate="print"/>
          <a:srcRect/>
          <a:stretch>
            <a:fillRect/>
          </a:stretch>
        </p:blipFill>
        <p:spPr bwMode="auto">
          <a:xfrm>
            <a:off x="1908175" y="476250"/>
            <a:ext cx="4679950" cy="1608138"/>
          </a:xfrm>
          <a:prstGeom prst="rect">
            <a:avLst/>
          </a:prstGeom>
          <a:noFill/>
          <a:ln w="9525">
            <a:noFill/>
            <a:miter lim="800000"/>
            <a:headEnd/>
            <a:tailEnd/>
          </a:ln>
        </p:spPr>
      </p:pic>
      <p:pic>
        <p:nvPicPr>
          <p:cNvPr id="9220" name="Picture 7"/>
          <p:cNvPicPr>
            <a:picLocks noChangeAspect="1" noChangeArrowheads="1"/>
          </p:cNvPicPr>
          <p:nvPr/>
        </p:nvPicPr>
        <p:blipFill>
          <a:blip r:embed="rId5" cstate="print"/>
          <a:srcRect/>
          <a:stretch>
            <a:fillRect/>
          </a:stretch>
        </p:blipFill>
        <p:spPr bwMode="auto">
          <a:xfrm>
            <a:off x="179388" y="3068638"/>
            <a:ext cx="4321175" cy="1090612"/>
          </a:xfrm>
          <a:prstGeom prst="rect">
            <a:avLst/>
          </a:prstGeom>
          <a:noFill/>
          <a:ln w="9525">
            <a:noFill/>
            <a:miter lim="800000"/>
            <a:headEnd/>
            <a:tailEnd/>
          </a:ln>
        </p:spPr>
      </p:pic>
      <p:pic>
        <p:nvPicPr>
          <p:cNvPr id="9221" name="Picture 8"/>
          <p:cNvPicPr>
            <a:picLocks noChangeAspect="1" noChangeArrowheads="1"/>
          </p:cNvPicPr>
          <p:nvPr/>
        </p:nvPicPr>
        <p:blipFill>
          <a:blip r:embed="rId6" cstate="print"/>
          <a:srcRect/>
          <a:stretch>
            <a:fillRect/>
          </a:stretch>
        </p:blipFill>
        <p:spPr bwMode="auto">
          <a:xfrm>
            <a:off x="4643438" y="3114675"/>
            <a:ext cx="4321175" cy="973138"/>
          </a:xfrm>
          <a:prstGeom prst="rect">
            <a:avLst/>
          </a:prstGeom>
          <a:noFill/>
          <a:ln w="9525">
            <a:noFill/>
            <a:miter lim="800000"/>
            <a:headEnd/>
            <a:tailEnd/>
          </a:ln>
        </p:spPr>
      </p:pic>
      <p:grpSp>
        <p:nvGrpSpPr>
          <p:cNvPr id="9222" name="Group 15"/>
          <p:cNvGrpSpPr>
            <a:grpSpLocks/>
          </p:cNvGrpSpPr>
          <p:nvPr/>
        </p:nvGrpSpPr>
        <p:grpSpPr bwMode="auto">
          <a:xfrm>
            <a:off x="2268538" y="1916113"/>
            <a:ext cx="3887787" cy="1008062"/>
            <a:chOff x="1429" y="1071"/>
            <a:chExt cx="2449" cy="635"/>
          </a:xfrm>
        </p:grpSpPr>
        <p:sp>
          <p:nvSpPr>
            <p:cNvPr id="9224" name="Line 10"/>
            <p:cNvSpPr>
              <a:spLocks noChangeShapeType="1"/>
            </p:cNvSpPr>
            <p:nvPr/>
          </p:nvSpPr>
          <p:spPr bwMode="auto">
            <a:xfrm>
              <a:off x="1429" y="1389"/>
              <a:ext cx="2449" cy="0"/>
            </a:xfrm>
            <a:prstGeom prst="line">
              <a:avLst/>
            </a:prstGeom>
            <a:noFill/>
            <a:ln w="28575">
              <a:solidFill>
                <a:srgbClr val="3333CC"/>
              </a:solidFill>
              <a:round/>
              <a:headEnd/>
              <a:tailEnd/>
            </a:ln>
          </p:spPr>
          <p:txBody>
            <a:bodyPr/>
            <a:lstStyle/>
            <a:p>
              <a:endParaRPr lang="en-GB"/>
            </a:p>
          </p:txBody>
        </p:sp>
        <p:sp>
          <p:nvSpPr>
            <p:cNvPr id="9225" name="Line 11"/>
            <p:cNvSpPr>
              <a:spLocks noChangeShapeType="1"/>
            </p:cNvSpPr>
            <p:nvPr/>
          </p:nvSpPr>
          <p:spPr bwMode="auto">
            <a:xfrm>
              <a:off x="1429" y="1389"/>
              <a:ext cx="0" cy="317"/>
            </a:xfrm>
            <a:prstGeom prst="line">
              <a:avLst/>
            </a:prstGeom>
            <a:noFill/>
            <a:ln w="28575">
              <a:solidFill>
                <a:srgbClr val="3333CC"/>
              </a:solidFill>
              <a:round/>
              <a:headEnd/>
              <a:tailEnd/>
            </a:ln>
          </p:spPr>
          <p:txBody>
            <a:bodyPr/>
            <a:lstStyle/>
            <a:p>
              <a:endParaRPr lang="en-GB"/>
            </a:p>
          </p:txBody>
        </p:sp>
        <p:sp>
          <p:nvSpPr>
            <p:cNvPr id="9226" name="Line 12"/>
            <p:cNvSpPr>
              <a:spLocks noChangeShapeType="1"/>
            </p:cNvSpPr>
            <p:nvPr/>
          </p:nvSpPr>
          <p:spPr bwMode="auto">
            <a:xfrm>
              <a:off x="3878" y="1389"/>
              <a:ext cx="0" cy="317"/>
            </a:xfrm>
            <a:prstGeom prst="line">
              <a:avLst/>
            </a:prstGeom>
            <a:noFill/>
            <a:ln w="28575">
              <a:solidFill>
                <a:srgbClr val="3333CC"/>
              </a:solidFill>
              <a:round/>
              <a:headEnd/>
              <a:tailEnd/>
            </a:ln>
          </p:spPr>
          <p:txBody>
            <a:bodyPr/>
            <a:lstStyle/>
            <a:p>
              <a:endParaRPr lang="en-GB"/>
            </a:p>
          </p:txBody>
        </p:sp>
        <p:sp>
          <p:nvSpPr>
            <p:cNvPr id="9227" name="Line 13"/>
            <p:cNvSpPr>
              <a:spLocks noChangeShapeType="1"/>
            </p:cNvSpPr>
            <p:nvPr/>
          </p:nvSpPr>
          <p:spPr bwMode="auto">
            <a:xfrm>
              <a:off x="2653" y="1071"/>
              <a:ext cx="0" cy="317"/>
            </a:xfrm>
            <a:prstGeom prst="line">
              <a:avLst/>
            </a:prstGeom>
            <a:noFill/>
            <a:ln w="28575">
              <a:solidFill>
                <a:srgbClr val="3333CC"/>
              </a:solidFill>
              <a:round/>
              <a:headEnd/>
              <a:tailEnd/>
            </a:ln>
          </p:spPr>
          <p:txBody>
            <a:bodyPr/>
            <a:lstStyle/>
            <a:p>
              <a:endParaRPr lang="en-GB"/>
            </a:p>
          </p:txBody>
        </p:sp>
      </p:grpSp>
      <p:sp>
        <p:nvSpPr>
          <p:cNvPr id="9223" name="Line 14"/>
          <p:cNvSpPr>
            <a:spLocks noChangeShapeType="1"/>
          </p:cNvSpPr>
          <p:nvPr/>
        </p:nvSpPr>
        <p:spPr bwMode="auto">
          <a:xfrm>
            <a:off x="6156325" y="4149725"/>
            <a:ext cx="0" cy="719138"/>
          </a:xfrm>
          <a:prstGeom prst="line">
            <a:avLst/>
          </a:prstGeom>
          <a:noFill/>
          <a:ln w="28575">
            <a:solidFill>
              <a:srgbClr val="3333CC"/>
            </a:solidFill>
            <a:round/>
            <a:headEnd/>
            <a:tailEnd/>
          </a:ln>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slow" p14:dur="2000" advTm="116832"/>
    </mc:Choice>
    <mc:Fallback xmlns="">
      <p:transition spd="slow" advTm="11683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sz="half" idx="1"/>
          </p:nvPr>
        </p:nvSpPr>
        <p:spPr>
          <a:xfrm>
            <a:off x="395288" y="260350"/>
            <a:ext cx="3556000" cy="6065838"/>
          </a:xfrm>
        </p:spPr>
        <p:txBody>
          <a:bodyPr/>
          <a:lstStyle/>
          <a:p>
            <a:pPr eaLnBrk="1" hangingPunct="1">
              <a:lnSpc>
                <a:spcPct val="90000"/>
              </a:lnSpc>
              <a:buFontTx/>
              <a:buNone/>
            </a:pPr>
            <a:r>
              <a:rPr lang="en-GB" altLang="en-US" sz="2800" b="1">
                <a:solidFill>
                  <a:schemeClr val="accent2"/>
                </a:solidFill>
              </a:rPr>
              <a:t>Biological Records Centre</a:t>
            </a:r>
            <a:r>
              <a:rPr lang="en-GB" altLang="en-US" sz="2800" b="1">
                <a:solidFill>
                  <a:schemeClr val="accent2"/>
                </a:solidFill>
                <a:cs typeface="Times New Roman" pitchFamily="18" charset="0"/>
              </a:rPr>
              <a:t> (BRC)</a:t>
            </a:r>
          </a:p>
          <a:p>
            <a:pPr eaLnBrk="1" hangingPunct="1">
              <a:lnSpc>
                <a:spcPct val="90000"/>
              </a:lnSpc>
            </a:pPr>
            <a:r>
              <a:rPr lang="en-GB" altLang="en-US" sz="2800" b="1">
                <a:cs typeface="Times New Roman" pitchFamily="18" charset="0"/>
              </a:rPr>
              <a:t>Established</a:t>
            </a:r>
            <a:r>
              <a:rPr lang="en-GB" altLang="en-US" sz="2800" b="1">
                <a:latin typeface="Times New Roman" pitchFamily="18" charset="0"/>
                <a:cs typeface="Times New Roman" pitchFamily="18" charset="0"/>
              </a:rPr>
              <a:t> </a:t>
            </a:r>
            <a:r>
              <a:rPr lang="en-GB" altLang="en-US" sz="2800" b="1">
                <a:cs typeface="Times New Roman" pitchFamily="18" charset="0"/>
              </a:rPr>
              <a:t>1964</a:t>
            </a:r>
            <a:r>
              <a:rPr lang="en-GB" altLang="en-US" sz="2800">
                <a:cs typeface="Times New Roman" pitchFamily="18" charset="0"/>
              </a:rPr>
              <a:t> </a:t>
            </a:r>
          </a:p>
          <a:p>
            <a:pPr lvl="1" eaLnBrk="1" hangingPunct="1">
              <a:lnSpc>
                <a:spcPct val="90000"/>
              </a:lnSpc>
            </a:pPr>
            <a:r>
              <a:rPr lang="en-GB" altLang="en-US" sz="2400" b="1">
                <a:cs typeface="Times New Roman" pitchFamily="18" charset="0"/>
              </a:rPr>
              <a:t>Original objective: </a:t>
            </a:r>
            <a:r>
              <a:rPr lang="en-GB" altLang="en-US" sz="2400" b="1">
                <a:solidFill>
                  <a:srgbClr val="FF3300"/>
                </a:solidFill>
                <a:cs typeface="Times New Roman" pitchFamily="18" charset="0"/>
              </a:rPr>
              <a:t>Species distribution mapping</a:t>
            </a:r>
          </a:p>
        </p:txBody>
      </p:sp>
      <p:pic>
        <p:nvPicPr>
          <p:cNvPr id="10243" name="Picture 3" descr="Perring&amp;HRH"/>
          <p:cNvPicPr>
            <a:picLocks noGrp="1" noChangeAspect="1" noChangeArrowheads="1"/>
          </p:cNvPicPr>
          <p:nvPr>
            <p:ph sz="half" idx="2"/>
          </p:nvPr>
        </p:nvPicPr>
        <p:blipFill>
          <a:blip r:embed="rId3" cstate="print"/>
          <a:srcRect/>
          <a:stretch>
            <a:fillRect/>
          </a:stretch>
        </p:blipFill>
        <p:spPr>
          <a:xfrm>
            <a:off x="4194175" y="0"/>
            <a:ext cx="5978525" cy="7747000"/>
          </a:xfrm>
          <a:noFill/>
        </p:spPr>
      </p:pic>
    </p:spTree>
  </p:cSld>
  <p:clrMapOvr>
    <a:masterClrMapping/>
  </p:clrMapOvr>
  <mc:AlternateContent xmlns:mc="http://schemas.openxmlformats.org/markup-compatibility/2006" xmlns:p14="http://schemas.microsoft.com/office/powerpoint/2010/main">
    <mc:Choice Requires="p14">
      <p:transition spd="slow" p14:dur="2000" advTm="34396"/>
    </mc:Choice>
    <mc:Fallback xmlns="">
      <p:transition spd="slow" advTm="3439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188913"/>
            <a:ext cx="9144000" cy="1143000"/>
          </a:xfrm>
        </p:spPr>
        <p:txBody>
          <a:bodyPr/>
          <a:lstStyle/>
          <a:p>
            <a:pPr eaLnBrk="1" hangingPunct="1"/>
            <a:r>
              <a:rPr lang="en-GB" altLang="en-US" sz="4800" b="1">
                <a:solidFill>
                  <a:schemeClr val="accent2"/>
                </a:solidFill>
                <a:cs typeface="Times New Roman" pitchFamily="18" charset="0"/>
              </a:rPr>
              <a:t>Biological Records Centre</a:t>
            </a:r>
          </a:p>
        </p:txBody>
      </p:sp>
      <p:sp>
        <p:nvSpPr>
          <p:cNvPr id="11267" name="Rectangle 3"/>
          <p:cNvSpPr>
            <a:spLocks noGrp="1" noChangeArrowheads="1"/>
          </p:cNvSpPr>
          <p:nvPr>
            <p:ph type="body" idx="1"/>
          </p:nvPr>
        </p:nvSpPr>
        <p:spPr>
          <a:xfrm>
            <a:off x="285750" y="1285875"/>
            <a:ext cx="8496300" cy="5373688"/>
          </a:xfrm>
        </p:spPr>
        <p:txBody>
          <a:bodyPr/>
          <a:lstStyle/>
          <a:p>
            <a:pPr marL="533400" indent="-533400" algn="ctr" eaLnBrk="1" hangingPunct="1">
              <a:buFontTx/>
              <a:buNone/>
            </a:pPr>
            <a:r>
              <a:rPr lang="en-US" altLang="en-US" sz="4000" b="1"/>
              <a:t>BRC is UK national biodiversity observatory &amp; archive</a:t>
            </a:r>
            <a:endParaRPr lang="en-GB" altLang="en-US" sz="4000" b="1"/>
          </a:p>
          <a:p>
            <a:pPr marL="533400" indent="-533400" algn="ctr" eaLnBrk="1" hangingPunct="1">
              <a:buFontTx/>
              <a:buNone/>
            </a:pPr>
            <a:r>
              <a:rPr lang="en-GB" altLang="en-US" b="1"/>
              <a:t>(terrestrial &amp; freshwater organisms)</a:t>
            </a:r>
            <a:endParaRPr lang="en-GB" altLang="en-US" b="1" i="1"/>
          </a:p>
          <a:p>
            <a:pPr marL="533400" indent="-533400" algn="ctr" eaLnBrk="1" hangingPunct="1">
              <a:spcBef>
                <a:spcPct val="0"/>
              </a:spcBef>
              <a:buFontTx/>
              <a:buNone/>
            </a:pPr>
            <a:br>
              <a:rPr lang="en-GB" altLang="en-US" sz="4000" b="1" i="1">
                <a:solidFill>
                  <a:schemeClr val="accent2"/>
                </a:solidFill>
              </a:rPr>
            </a:br>
            <a:r>
              <a:rPr lang="en-GB" altLang="en-US" sz="4000" b="1" i="1">
                <a:solidFill>
                  <a:schemeClr val="accent2"/>
                </a:solidFill>
              </a:rPr>
              <a:t>Supported by -</a:t>
            </a:r>
          </a:p>
          <a:p>
            <a:pPr marL="533400" indent="-533400" eaLnBrk="1" hangingPunct="1"/>
            <a:r>
              <a:rPr lang="en-GB" altLang="en-US" b="1"/>
              <a:t>Conservation agencies (JNCC)</a:t>
            </a:r>
          </a:p>
          <a:p>
            <a:pPr marL="533400" indent="-533400" eaLnBrk="1" hangingPunct="1"/>
            <a:r>
              <a:rPr lang="en-GB" altLang="en-US" b="1"/>
              <a:t>Research Council (NERC)</a:t>
            </a:r>
          </a:p>
          <a:p>
            <a:pPr marL="533400" indent="-533400" eaLnBrk="1" hangingPunct="1"/>
            <a:r>
              <a:rPr lang="en-GB" altLang="en-US" b="1">
                <a:solidFill>
                  <a:srgbClr val="FF0000"/>
                </a:solidFill>
              </a:rPr>
              <a:t>Volunteers </a:t>
            </a:r>
            <a:r>
              <a:rPr lang="en-GB" altLang="en-US" b="1">
                <a:solidFill>
                  <a:srgbClr val="FF0000"/>
                </a:solidFill>
                <a:latin typeface="Times New Roman" pitchFamily="18" charset="0"/>
              </a:rPr>
              <a:t>–</a:t>
            </a:r>
            <a:r>
              <a:rPr lang="en-GB" altLang="en-US" b="1">
                <a:solidFill>
                  <a:srgbClr val="FF0000"/>
                </a:solidFill>
              </a:rPr>
              <a:t> National Schemes &amp; Societies</a:t>
            </a:r>
          </a:p>
        </p:txBody>
      </p:sp>
    </p:spTree>
  </p:cSld>
  <p:clrMapOvr>
    <a:masterClrMapping/>
  </p:clrMapOvr>
  <mc:AlternateContent xmlns:mc="http://schemas.openxmlformats.org/markup-compatibility/2006" xmlns:p14="http://schemas.microsoft.com/office/powerpoint/2010/main">
    <mc:Choice Requires="p14">
      <p:transition spd="slow" p14:dur="2000" advTm="107081"/>
    </mc:Choice>
    <mc:Fallback xmlns="">
      <p:transition spd="slow" advTm="10708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12572"/>
    </mc:Choice>
    <mc:Fallback xmlns="">
      <p:transition spd="slow" advTm="1257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4.5|9|13.8|15|11.3|3.7|2.4|10.7"/>
</p:tagLst>
</file>

<file path=ppt/theme/theme1.xml><?xml version="1.0" encoding="utf-8"?>
<a:theme xmlns:a="http://schemas.openxmlformats.org/drawingml/2006/main" name="Default Design">
  <a:themeElements>
    <a:clrScheme name="Default Desig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2579</TotalTime>
  <Words>1451</Words>
  <Application>Microsoft Office PowerPoint</Application>
  <PresentationFormat>On-screen Show (4:3)</PresentationFormat>
  <Paragraphs>233</Paragraphs>
  <Slides>42</Slides>
  <Notes>37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7" baseType="lpstr">
      <vt:lpstr>Arial</vt:lpstr>
      <vt:lpstr>Calibri</vt:lpstr>
      <vt:lpstr>Times New Roman</vt:lpstr>
      <vt:lpstr>Default Design</vt:lpstr>
      <vt:lpstr>Slide</vt:lpstr>
      <vt:lpstr>Citizen Science &amp;  Biological Recording</vt:lpstr>
      <vt:lpstr>Citizen Science &amp; Biological Recording</vt:lpstr>
      <vt:lpstr>Citizen Science &amp; Biological Recording</vt:lpstr>
      <vt:lpstr>What is biological recording?</vt:lpstr>
      <vt:lpstr>British tradition for recording</vt:lpstr>
      <vt:lpstr>PowerPoint Presentation</vt:lpstr>
      <vt:lpstr>PowerPoint Presentation</vt:lpstr>
      <vt:lpstr>Biological Records Centre</vt:lpstr>
      <vt:lpstr>PowerPoint Presentation</vt:lpstr>
      <vt:lpstr>PowerPoint Presentation</vt:lpstr>
      <vt:lpstr>National recording schemes &amp; societies</vt:lpstr>
      <vt:lpstr>Citizen Science &amp; Biological Recording</vt:lpstr>
      <vt:lpstr>PowerPoint Presentation</vt:lpstr>
      <vt:lpstr>PowerPoint Presentation</vt:lpstr>
      <vt:lpstr>PowerPoint Presentation</vt:lpstr>
      <vt:lpstr>PowerPoint Presentation</vt:lpstr>
      <vt:lpstr>PowerPoint Presentation</vt:lpstr>
      <vt:lpstr>Biological records: data flow</vt:lpstr>
      <vt:lpstr>Biological records: data flow</vt:lpstr>
      <vt:lpstr>Citizen Science &amp; Biological Recording</vt:lpstr>
      <vt:lpstr>Why is biological recording important?</vt:lpstr>
      <vt:lpstr>Evolution of biological recording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Citizen Science &amp; Biological Recording</vt:lpstr>
      <vt:lpstr>PowerPoint Presentation</vt:lpstr>
      <vt:lpstr>Atlas uses - examples</vt:lpstr>
      <vt:lpstr>Uses of biological records</vt:lpstr>
      <vt:lpstr>PowerPoint Presentation</vt:lpstr>
      <vt:lpstr>PowerPoint Presentation</vt:lpstr>
      <vt:lpstr>Density of records</vt:lpstr>
      <vt:lpstr>PowerPoint Presentation</vt:lpstr>
      <vt:lpstr>PowerPoint Presentation</vt:lpstr>
      <vt:lpstr>PowerPoint Presentation</vt:lpstr>
      <vt:lpstr>PowerPoint Presentation</vt:lpstr>
    </vt:vector>
  </TitlesOfParts>
  <Company>CEH Monks Wood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PMB</dc:creator>
  <cp:lastModifiedBy>Peter Brown</cp:lastModifiedBy>
  <cp:revision>191</cp:revision>
  <dcterms:created xsi:type="dcterms:W3CDTF">2008-11-04T10:28:37Z</dcterms:created>
  <dcterms:modified xsi:type="dcterms:W3CDTF">2020-10-05T13:10:56Z</dcterms:modified>
</cp:coreProperties>
</file>